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fl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6"/>
  </p:notesMasterIdLst>
  <p:sldIdLst>
    <p:sldId id="256" r:id="rId2"/>
    <p:sldId id="257" r:id="rId3"/>
    <p:sldId id="262" r:id="rId4"/>
    <p:sldId id="263" r:id="rId5"/>
    <p:sldId id="259" r:id="rId6"/>
    <p:sldId id="258" r:id="rId7"/>
    <p:sldId id="281" r:id="rId8"/>
    <p:sldId id="264" r:id="rId9"/>
    <p:sldId id="274" r:id="rId10"/>
    <p:sldId id="275" r:id="rId11"/>
    <p:sldId id="276" r:id="rId12"/>
    <p:sldId id="283" r:id="rId13"/>
    <p:sldId id="282" r:id="rId14"/>
    <p:sldId id="285" r:id="rId15"/>
    <p:sldId id="286" r:id="rId16"/>
    <p:sldId id="268" r:id="rId17"/>
    <p:sldId id="270" r:id="rId18"/>
    <p:sldId id="277" r:id="rId19"/>
    <p:sldId id="280" r:id="rId20"/>
    <p:sldId id="273" r:id="rId21"/>
    <p:sldId id="269" r:id="rId22"/>
    <p:sldId id="260" r:id="rId23"/>
    <p:sldId id="272" r:id="rId24"/>
    <p:sldId id="271" r:id="rId25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A6BAF8"/>
    <a:srgbClr val="CCFFCC"/>
    <a:srgbClr val="0B111B"/>
    <a:srgbClr val="0F1927"/>
    <a:srgbClr val="CCECFF"/>
    <a:srgbClr val="FFFFCC"/>
    <a:srgbClr val="132133"/>
    <a:srgbClr val="8D9BC9"/>
    <a:srgbClr val="3D4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211" y="-7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01882-AFEA-40FA-B0FB-5CB1852075F4}" type="datetimeFigureOut">
              <a:rPr lang="zh-CN" altLang="en-US" smtClean="0"/>
              <a:t>2011-3-23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307ED-7B42-477C-B904-2240615B2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74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88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05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945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B8420-2CD4-4672-9C02-6190B11F9A7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21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663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B8420-2CD4-4672-9C02-6190B11F9A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26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B8420-2CD4-4672-9C02-6190B11F9A7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26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520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032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290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415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087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710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190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03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350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57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72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7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07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13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51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7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307ED-7B42-477C-B904-2240615B23A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59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B111B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53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512358" y="6494952"/>
            <a:ext cx="3641259" cy="354714"/>
            <a:chOff x="3312112" y="6406586"/>
            <a:chExt cx="4468426" cy="397756"/>
          </a:xfrm>
        </p:grpSpPr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87398" r="89327" b="2971"/>
            <a:stretch/>
          </p:blipFill>
          <p:spPr>
            <a:xfrm>
              <a:off x="7294486" y="6406586"/>
              <a:ext cx="486052" cy="39775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0" t="87398" r="2837" b="2971"/>
            <a:stretch/>
          </p:blipFill>
          <p:spPr>
            <a:xfrm>
              <a:off x="3312112" y="6406587"/>
              <a:ext cx="4009008" cy="397755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19" name="矩形 18"/>
          <p:cNvSpPr/>
          <p:nvPr userDrawn="1"/>
        </p:nvSpPr>
        <p:spPr>
          <a:xfrm>
            <a:off x="2362200" y="6563245"/>
            <a:ext cx="2230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2D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到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视频转换关键技术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研究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58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512358" y="6494952"/>
            <a:ext cx="3641259" cy="354714"/>
            <a:chOff x="3312112" y="6406586"/>
            <a:chExt cx="4468426" cy="397756"/>
          </a:xfrm>
        </p:grpSpPr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87398" r="89327" b="2971"/>
            <a:stretch/>
          </p:blipFill>
          <p:spPr>
            <a:xfrm>
              <a:off x="7294486" y="6406586"/>
              <a:ext cx="486052" cy="39775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0" t="87398" r="2837" b="2971"/>
            <a:stretch/>
          </p:blipFill>
          <p:spPr>
            <a:xfrm>
              <a:off x="3312112" y="6406587"/>
              <a:ext cx="4009008" cy="397755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19" name="矩形 18"/>
          <p:cNvSpPr/>
          <p:nvPr userDrawn="1"/>
        </p:nvSpPr>
        <p:spPr>
          <a:xfrm>
            <a:off x="2362200" y="6563245"/>
            <a:ext cx="2230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2D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到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视频转换关键技术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研究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634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6476999"/>
          </a:xfrm>
          <a:prstGeom prst="rect">
            <a:avLst/>
          </a:prstGeom>
          <a:solidFill>
            <a:srgbClr val="0B111B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A139-D42E-413D-982F-0D836A9F312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2362200" y="6494955"/>
            <a:ext cx="6791417" cy="354716"/>
            <a:chOff x="2362200" y="6494955"/>
            <a:chExt cx="6791417" cy="354716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5512358" y="6494955"/>
              <a:ext cx="3641259" cy="354716"/>
              <a:chOff x="3312112" y="6406586"/>
              <a:chExt cx="4468426" cy="397758"/>
            </a:xfrm>
          </p:grpSpPr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" t="87398" r="89327" b="2971"/>
              <a:stretch/>
            </p:blipFill>
            <p:spPr>
              <a:xfrm>
                <a:off x="7294486" y="6406586"/>
                <a:ext cx="486052" cy="397755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9" name="图片 8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70" t="87398" r="2837" b="2971"/>
              <a:stretch/>
            </p:blipFill>
            <p:spPr>
              <a:xfrm>
                <a:off x="3312112" y="6406589"/>
                <a:ext cx="4009009" cy="397755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  <p:sp>
          <p:nvSpPr>
            <p:cNvPr id="14" name="矩形 13"/>
            <p:cNvSpPr/>
            <p:nvPr userDrawn="1"/>
          </p:nvSpPr>
          <p:spPr>
            <a:xfrm>
              <a:off x="2362200" y="6563245"/>
              <a:ext cx="22300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>
                      <a:lumMod val="50000"/>
                    </a:schemeClr>
                  </a:solidFill>
                </a:rPr>
                <a:t>2D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到</a:t>
              </a:r>
              <a:r>
                <a:rPr lang="en-US" altLang="zh-CN" sz="1200" b="1" dirty="0" smtClean="0">
                  <a:solidFill>
                    <a:schemeClr val="bg1">
                      <a:lumMod val="50000"/>
                    </a:schemeClr>
                  </a:solidFill>
                </a:rPr>
                <a:t>3D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视频转换关键技术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研究</a:t>
              </a:r>
              <a:endParaRPr lang="en-US" altLang="zh-CN" sz="12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0153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0" y="0"/>
            <a:ext cx="9144000" cy="6476999"/>
          </a:xfrm>
          <a:prstGeom prst="rect">
            <a:avLst/>
          </a:prstGeom>
          <a:solidFill>
            <a:srgbClr val="0B111B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5512358" y="6494952"/>
            <a:ext cx="3641259" cy="354714"/>
            <a:chOff x="3312112" y="6406586"/>
            <a:chExt cx="4468426" cy="397756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87398" r="89327" b="2971"/>
            <a:stretch/>
          </p:blipFill>
          <p:spPr>
            <a:xfrm>
              <a:off x="7294486" y="6406586"/>
              <a:ext cx="486052" cy="39775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0" t="87398" r="2837" b="2971"/>
            <a:stretch/>
          </p:blipFill>
          <p:spPr>
            <a:xfrm>
              <a:off x="3312112" y="6406587"/>
              <a:ext cx="4009008" cy="397755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20" name="矩形 19"/>
          <p:cNvSpPr/>
          <p:nvPr userDrawn="1"/>
        </p:nvSpPr>
        <p:spPr>
          <a:xfrm>
            <a:off x="2362200" y="6563245"/>
            <a:ext cx="2230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2D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到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视频转换关键技术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研究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59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0"/>
            <a:ext cx="9144000" cy="6476999"/>
          </a:xfrm>
          <a:prstGeom prst="rect">
            <a:avLst/>
          </a:prstGeom>
          <a:solidFill>
            <a:srgbClr val="132133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512358" y="6494952"/>
            <a:ext cx="3641259" cy="354714"/>
            <a:chOff x="3312112" y="6406586"/>
            <a:chExt cx="4468426" cy="397756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87398" r="89327" b="2971"/>
            <a:stretch/>
          </p:blipFill>
          <p:spPr>
            <a:xfrm>
              <a:off x="7294486" y="6406586"/>
              <a:ext cx="486052" cy="39775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7" name="图片 1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0" t="87398" r="2837" b="2971"/>
            <a:stretch/>
          </p:blipFill>
          <p:spPr>
            <a:xfrm>
              <a:off x="3312112" y="6406587"/>
              <a:ext cx="4009008" cy="397755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21" name="矩形 20"/>
          <p:cNvSpPr/>
          <p:nvPr userDrawn="1"/>
        </p:nvSpPr>
        <p:spPr>
          <a:xfrm>
            <a:off x="2362200" y="6563245"/>
            <a:ext cx="2230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2D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到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视频转换关键技术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研究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74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9144000" cy="6476999"/>
          </a:xfrm>
          <a:prstGeom prst="rect">
            <a:avLst/>
          </a:prstGeom>
          <a:solidFill>
            <a:srgbClr val="132133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512358" y="6494952"/>
            <a:ext cx="3641259" cy="354714"/>
            <a:chOff x="3312112" y="6406586"/>
            <a:chExt cx="4468426" cy="397756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87398" r="89327" b="2971"/>
            <a:stretch/>
          </p:blipFill>
          <p:spPr>
            <a:xfrm>
              <a:off x="7294486" y="6406586"/>
              <a:ext cx="486052" cy="39775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0" t="87398" r="2837" b="2971"/>
            <a:stretch/>
          </p:blipFill>
          <p:spPr>
            <a:xfrm>
              <a:off x="3312112" y="6406587"/>
              <a:ext cx="4009008" cy="397755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23" name="矩形 22"/>
          <p:cNvSpPr/>
          <p:nvPr userDrawn="1"/>
        </p:nvSpPr>
        <p:spPr>
          <a:xfrm>
            <a:off x="2362200" y="6563245"/>
            <a:ext cx="2230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2D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到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视频转换关键技术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研究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654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9144000" cy="6476999"/>
          </a:xfrm>
          <a:prstGeom prst="rect">
            <a:avLst/>
          </a:prstGeom>
          <a:solidFill>
            <a:srgbClr val="0B111B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512358" y="6494952"/>
            <a:ext cx="3641259" cy="354714"/>
            <a:chOff x="3312112" y="6406586"/>
            <a:chExt cx="4468426" cy="397756"/>
          </a:xfrm>
        </p:grpSpPr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87398" r="89327" b="2971"/>
            <a:stretch/>
          </p:blipFill>
          <p:spPr>
            <a:xfrm>
              <a:off x="7294486" y="6406586"/>
              <a:ext cx="486052" cy="39775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0" t="87398" r="2837" b="2971"/>
            <a:stretch/>
          </p:blipFill>
          <p:spPr>
            <a:xfrm>
              <a:off x="3312112" y="6406587"/>
              <a:ext cx="4009008" cy="397755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19" name="矩形 18"/>
          <p:cNvSpPr/>
          <p:nvPr userDrawn="1"/>
        </p:nvSpPr>
        <p:spPr>
          <a:xfrm>
            <a:off x="2362200" y="6563245"/>
            <a:ext cx="2230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2D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到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视频转换关键技术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研究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526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0" y="0"/>
            <a:ext cx="9144000" cy="6476999"/>
          </a:xfrm>
          <a:prstGeom prst="rect">
            <a:avLst/>
          </a:prstGeom>
          <a:solidFill>
            <a:srgbClr val="0B111B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5512358" y="6494952"/>
            <a:ext cx="3641259" cy="354714"/>
            <a:chOff x="3312112" y="6406586"/>
            <a:chExt cx="4468426" cy="397756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87398" r="89327" b="2971"/>
            <a:stretch/>
          </p:blipFill>
          <p:spPr>
            <a:xfrm>
              <a:off x="7294486" y="6406586"/>
              <a:ext cx="486052" cy="39775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0" t="87398" r="2837" b="2971"/>
            <a:stretch/>
          </p:blipFill>
          <p:spPr>
            <a:xfrm>
              <a:off x="3312112" y="6406587"/>
              <a:ext cx="4009008" cy="397755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18" name="矩形 17"/>
          <p:cNvSpPr/>
          <p:nvPr userDrawn="1"/>
        </p:nvSpPr>
        <p:spPr>
          <a:xfrm>
            <a:off x="2362200" y="6563245"/>
            <a:ext cx="2230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2D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到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视频转换关键技术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研究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96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5512358" y="6494952"/>
            <a:ext cx="3641259" cy="354714"/>
            <a:chOff x="3312112" y="6406586"/>
            <a:chExt cx="4468426" cy="397756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87398" r="89327" b="2971"/>
            <a:stretch/>
          </p:blipFill>
          <p:spPr>
            <a:xfrm>
              <a:off x="7294486" y="6406586"/>
              <a:ext cx="486052" cy="39775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0" t="87398" r="2837" b="2971"/>
            <a:stretch/>
          </p:blipFill>
          <p:spPr>
            <a:xfrm>
              <a:off x="3312112" y="6406587"/>
              <a:ext cx="4009008" cy="397755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20" name="矩形 19"/>
          <p:cNvSpPr/>
          <p:nvPr userDrawn="1"/>
        </p:nvSpPr>
        <p:spPr>
          <a:xfrm>
            <a:off x="2362200" y="6563245"/>
            <a:ext cx="2230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2D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到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视频转换关键技术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研究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1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5512358" y="6494952"/>
            <a:ext cx="3641259" cy="354714"/>
            <a:chOff x="3312112" y="6406586"/>
            <a:chExt cx="4468426" cy="397756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" t="87398" r="89327" b="2971"/>
            <a:stretch/>
          </p:blipFill>
          <p:spPr>
            <a:xfrm>
              <a:off x="7294486" y="6406586"/>
              <a:ext cx="486052" cy="39775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0" t="87398" r="2837" b="2971"/>
            <a:stretch/>
          </p:blipFill>
          <p:spPr>
            <a:xfrm>
              <a:off x="3312112" y="6406587"/>
              <a:ext cx="4009008" cy="397755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20" name="矩形 19"/>
          <p:cNvSpPr/>
          <p:nvPr userDrawn="1"/>
        </p:nvSpPr>
        <p:spPr>
          <a:xfrm>
            <a:off x="2362200" y="6563245"/>
            <a:ext cx="2230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2D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到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视频转换关键技术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研究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73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757104" y="6492875"/>
            <a:ext cx="2929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2D</a:t>
            </a:r>
            <a:r>
              <a:rPr lang="zh-CN" altLang="en-US" dirty="0" smtClean="0"/>
              <a:t>到</a:t>
            </a:r>
            <a:r>
              <a:rPr lang="en-US" altLang="zh-CN" dirty="0" smtClean="0"/>
              <a:t>3D</a:t>
            </a:r>
            <a:r>
              <a:rPr lang="zh-CN" altLang="en-US" dirty="0" smtClean="0"/>
              <a:t>视频转换关键技术研究   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张哲斌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27E64-BF93-405E-83C1-BB88E4178E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4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effectLst>
            <a:outerShdw blurRad="60007" dist="200025" dir="15000000" sy="30000" kx="-1800000" algn="bl" rotWithShape="0">
              <a:srgbClr val="CCFFCC">
                <a:alpha val="32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A6BAF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media" Target="../media/media2.flv"/><Relationship Id="rId7" Type="http://schemas.openxmlformats.org/officeDocument/2006/relationships/image" Target="../media/image71.png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flv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image" Target="../media/image83.jpeg"/><Relationship Id="rId3" Type="http://schemas.openxmlformats.org/officeDocument/2006/relationships/image" Target="../media/image74.wmf"/><Relationship Id="rId7" Type="http://schemas.openxmlformats.org/officeDocument/2006/relationships/image" Target="../media/image78.jpe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wmf"/><Relationship Id="rId11" Type="http://schemas.openxmlformats.org/officeDocument/2006/relationships/image" Target="../media/image81.wmf"/><Relationship Id="rId5" Type="http://schemas.openxmlformats.org/officeDocument/2006/relationships/image" Target="../media/image76.jpeg"/><Relationship Id="rId10" Type="http://schemas.microsoft.com/office/2007/relationships/hdphoto" Target="../media/hdphoto2.wdp"/><Relationship Id="rId4" Type="http://schemas.openxmlformats.org/officeDocument/2006/relationships/image" Target="../media/image75.wmf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18" Type="http://schemas.openxmlformats.org/officeDocument/2006/relationships/image" Target="../media/image15.jp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8.jpeg"/><Relationship Id="rId7" Type="http://schemas.openxmlformats.org/officeDocument/2006/relationships/image" Target="../media/image4.jpg"/><Relationship Id="rId12" Type="http://schemas.openxmlformats.org/officeDocument/2006/relationships/image" Target="../media/image9.jpg"/><Relationship Id="rId17" Type="http://schemas.openxmlformats.org/officeDocument/2006/relationships/image" Target="../media/image1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jpg"/><Relationship Id="rId20" Type="http://schemas.openxmlformats.org/officeDocument/2006/relationships/image" Target="../media/image17.jpeg"/><Relationship Id="rId1" Type="http://schemas.openxmlformats.org/officeDocument/2006/relationships/tags" Target="../tags/tag2.xm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microsoft.com/office/2007/relationships/hdphoto" Target="../media/hdphoto1.wdp"/><Relationship Id="rId15" Type="http://schemas.openxmlformats.org/officeDocument/2006/relationships/image" Target="../media/image12.jpg"/><Relationship Id="rId23" Type="http://schemas.openxmlformats.org/officeDocument/2006/relationships/image" Target="../media/image20.jpg"/><Relationship Id="rId10" Type="http://schemas.openxmlformats.org/officeDocument/2006/relationships/image" Target="../media/image7.jpg"/><Relationship Id="rId19" Type="http://schemas.openxmlformats.org/officeDocument/2006/relationships/image" Target="../media/image16.jpg"/><Relationship Id="rId4" Type="http://schemas.openxmlformats.org/officeDocument/2006/relationships/image" Target="../media/image2.jpeg"/><Relationship Id="rId9" Type="http://schemas.openxmlformats.org/officeDocument/2006/relationships/image" Target="../media/image6.jpg"/><Relationship Id="rId14" Type="http://schemas.openxmlformats.org/officeDocument/2006/relationships/image" Target="../media/image11.jpg"/><Relationship Id="rId22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g"/><Relationship Id="rId18" Type="http://schemas.openxmlformats.org/officeDocument/2006/relationships/image" Target="../media/image35.jpe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38.jpeg"/><Relationship Id="rId7" Type="http://schemas.openxmlformats.org/officeDocument/2006/relationships/image" Target="../media/image24.jpe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jpg"/><Relationship Id="rId20" Type="http://schemas.openxmlformats.org/officeDocument/2006/relationships/image" Target="../media/image37.jpg"/><Relationship Id="rId1" Type="http://schemas.openxmlformats.org/officeDocument/2006/relationships/tags" Target="../tags/tag3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g"/><Relationship Id="rId10" Type="http://schemas.openxmlformats.org/officeDocument/2006/relationships/image" Target="../media/image27.png"/><Relationship Id="rId19" Type="http://schemas.openxmlformats.org/officeDocument/2006/relationships/image" Target="../media/image36.jp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18" Type="http://schemas.openxmlformats.org/officeDocument/2006/relationships/image" Target="../media/image52.jp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55.jp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17" Type="http://schemas.openxmlformats.org/officeDocument/2006/relationships/image" Target="../media/image51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jpg"/><Relationship Id="rId20" Type="http://schemas.openxmlformats.org/officeDocument/2006/relationships/image" Target="../media/image54.jpg"/><Relationship Id="rId1" Type="http://schemas.openxmlformats.org/officeDocument/2006/relationships/tags" Target="../tags/tag4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5" Type="http://schemas.openxmlformats.org/officeDocument/2006/relationships/hyperlink" Target="http://yayun.cntv.cn/3D/index.shtml" TargetMode="External"/><Relationship Id="rId15" Type="http://schemas.openxmlformats.org/officeDocument/2006/relationships/image" Target="../media/image49.jpg"/><Relationship Id="rId23" Type="http://schemas.openxmlformats.org/officeDocument/2006/relationships/image" Target="../media/image57.jpg"/><Relationship Id="rId10" Type="http://schemas.openxmlformats.org/officeDocument/2006/relationships/image" Target="../media/image44.jpg"/><Relationship Id="rId19" Type="http://schemas.openxmlformats.org/officeDocument/2006/relationships/image" Target="../media/image53.jpg"/><Relationship Id="rId4" Type="http://schemas.openxmlformats.org/officeDocument/2006/relationships/image" Target="../media/image39.jpeg"/><Relationship Id="rId9" Type="http://schemas.openxmlformats.org/officeDocument/2006/relationships/image" Target="../media/image43.jpg"/><Relationship Id="rId14" Type="http://schemas.openxmlformats.org/officeDocument/2006/relationships/image" Target="../media/image48.jpg"/><Relationship Id="rId22" Type="http://schemas.openxmlformats.org/officeDocument/2006/relationships/image" Target="../media/image5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梯形 8"/>
          <p:cNvSpPr/>
          <p:nvPr/>
        </p:nvSpPr>
        <p:spPr>
          <a:xfrm>
            <a:off x="76200" y="990600"/>
            <a:ext cx="8915400" cy="4953001"/>
          </a:xfrm>
          <a:prstGeom prst="trapezoid">
            <a:avLst>
              <a:gd name="adj" fmla="val 49945"/>
            </a:avLst>
          </a:prstGeom>
          <a:gradFill>
            <a:gsLst>
              <a:gs pos="48000">
                <a:srgbClr val="0C2150"/>
              </a:gs>
              <a:gs pos="3000">
                <a:srgbClr val="020A28"/>
              </a:gs>
              <a:gs pos="64000">
                <a:srgbClr val="112A5B"/>
              </a:gs>
              <a:gs pos="84000">
                <a:srgbClr val="143660"/>
              </a:gs>
              <a:gs pos="100000">
                <a:srgbClr val="445478"/>
              </a:gs>
            </a:gsLst>
            <a:lin ang="16200000" scaled="1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469571" y="990600"/>
            <a:ext cx="6204857" cy="4524945"/>
            <a:chOff x="2066578" y="1476598"/>
            <a:chExt cx="5040560" cy="3176538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572000" y="1484784"/>
              <a:ext cx="0" cy="3168352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860032" y="1484784"/>
              <a:ext cx="531547" cy="3168352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220072" y="1484784"/>
              <a:ext cx="898706" cy="3168352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558275" y="1500039"/>
              <a:ext cx="1318943" cy="3143113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3851922" y="1500039"/>
              <a:ext cx="363527" cy="312472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3096593" y="1476598"/>
              <a:ext cx="755327" cy="3176538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34598" y="1476598"/>
              <a:ext cx="1299933" cy="3176538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066578" y="3855184"/>
              <a:ext cx="5040560" cy="8186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389374" y="3212976"/>
              <a:ext cx="4420207" cy="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570634" y="2700734"/>
              <a:ext cx="3960440" cy="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786658" y="2268686"/>
              <a:ext cx="3528392" cy="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963413" y="1908646"/>
              <a:ext cx="3155365" cy="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096593" y="1620614"/>
              <a:ext cx="2905102" cy="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949575"/>
            <a:ext cx="7772400" cy="1470025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2D</a:t>
            </a:r>
            <a:r>
              <a:rPr lang="zh-CN" alt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到</a:t>
            </a:r>
            <a:r>
              <a:rPr lang="en-US" altLang="zh-CN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3D</a:t>
            </a:r>
            <a:r>
              <a:rPr lang="zh-CN" alt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视频</a:t>
            </a:r>
            <a:r>
              <a:rPr lang="zh-CN" alt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转换</a:t>
            </a:r>
            <a:r>
              <a:rPr lang="en-US" altLang="zh-CN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US" altLang="zh-CN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r>
              <a:rPr lang="zh-CN" alt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关键</a:t>
            </a:r>
            <a:r>
              <a:rPr lang="zh-CN" alt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技术研究</a:t>
            </a:r>
            <a:endParaRPr lang="zh-CN" alt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10000" y="6417677"/>
            <a:ext cx="5181600" cy="364123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数字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视频编解码技术国家工程实验室，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PKU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154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6"/>
    </mc:Choice>
    <mc:Fallback xmlns="">
      <p:transition spd="slow" advTm="1372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</a:t>
            </a:r>
            <a:r>
              <a:rPr lang="zh-CN" altLang="en-US" dirty="0"/>
              <a:t>基础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深度、视差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估计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476625" y="1066800"/>
            <a:ext cx="5286375" cy="1493222"/>
            <a:chOff x="533400" y="1371600"/>
            <a:chExt cx="5286375" cy="149322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52863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981200" y="2526268"/>
              <a:ext cx="304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A6BAF8"/>
                  </a:solidFill>
                </a:rPr>
                <a:t>基于场景表观的深度分析</a:t>
              </a:r>
              <a:endParaRPr lang="zh-CN" altLang="en-US" sz="1600" dirty="0">
                <a:solidFill>
                  <a:srgbClr val="A6BAF8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841749" y="2768183"/>
            <a:ext cx="4616451" cy="3556417"/>
            <a:chOff x="869949" y="2819400"/>
            <a:chExt cx="4616451" cy="3556417"/>
          </a:xfrm>
        </p:grpSpPr>
        <p:grpSp>
          <p:nvGrpSpPr>
            <p:cNvPr id="10" name="组合 9"/>
            <p:cNvGrpSpPr/>
            <p:nvPr/>
          </p:nvGrpSpPr>
          <p:grpSpPr>
            <a:xfrm>
              <a:off x="869949" y="2819400"/>
              <a:ext cx="4616451" cy="3217863"/>
              <a:chOff x="869949" y="3030537"/>
              <a:chExt cx="4616451" cy="3217863"/>
            </a:xfrm>
          </p:grpSpPr>
          <p:pic>
            <p:nvPicPr>
              <p:cNvPr id="12" name="Picture 4" descr="overview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950" y="3030537"/>
                <a:ext cx="4616450" cy="1901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5"/>
              <a:stretch>
                <a:fillRect/>
              </a:stretch>
            </p:blipFill>
            <p:spPr bwMode="auto">
              <a:xfrm>
                <a:off x="869949" y="4906963"/>
                <a:ext cx="4616451" cy="1341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1066800" y="6037263"/>
              <a:ext cx="441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A6BAF8"/>
                  </a:solidFill>
                </a:rPr>
                <a:t>基于场运动的深度分析</a:t>
              </a:r>
              <a:r>
                <a:rPr lang="en-US" altLang="zh-CN" sz="1600" dirty="0" smtClean="0">
                  <a:solidFill>
                    <a:srgbClr val="A6BAF8"/>
                  </a:solidFill>
                </a:rPr>
                <a:t>【</a:t>
              </a:r>
              <a:r>
                <a:rPr lang="zh-CN" altLang="en-US" sz="1600" dirty="0" smtClean="0">
                  <a:solidFill>
                    <a:srgbClr val="A6BAF8"/>
                  </a:solidFill>
                </a:rPr>
                <a:t>张哲斌等，</a:t>
              </a:r>
              <a:r>
                <a:rPr lang="en-US" altLang="zh-CN" sz="1600" dirty="0" smtClean="0">
                  <a:solidFill>
                    <a:srgbClr val="A6BAF8"/>
                  </a:solidFill>
                </a:rPr>
                <a:t>ISCAS2011】</a:t>
              </a:r>
              <a:endParaRPr lang="zh-CN" altLang="en-US" sz="1600" dirty="0">
                <a:solidFill>
                  <a:srgbClr val="A6BAF8"/>
                </a:solidFill>
              </a:endParaRPr>
            </a:p>
          </p:txBody>
        </p:sp>
      </p:grp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16909"/>
            <a:ext cx="2581275" cy="119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84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</a:t>
            </a:r>
            <a:r>
              <a:rPr lang="zh-CN" altLang="en-US" dirty="0"/>
              <a:t>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全自动的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视频生成</a:t>
            </a:r>
            <a:endParaRPr lang="zh-CN" altLang="en-US" dirty="0"/>
          </a:p>
        </p:txBody>
      </p:sp>
      <p:grpSp>
        <p:nvGrpSpPr>
          <p:cNvPr id="4" name="Group 1"/>
          <p:cNvGrpSpPr>
            <a:grpSpLocks noChangeAspect="1"/>
          </p:cNvGrpSpPr>
          <p:nvPr/>
        </p:nvGrpSpPr>
        <p:grpSpPr bwMode="auto">
          <a:xfrm>
            <a:off x="438320" y="1777670"/>
            <a:ext cx="5149524" cy="3657354"/>
            <a:chOff x="2259" y="7515"/>
            <a:chExt cx="7303" cy="5187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62" y="8055"/>
              <a:ext cx="7200" cy="4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9" y="7515"/>
              <a:ext cx="6970" cy="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924902" y="5511225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A6BAF8"/>
                </a:solidFill>
              </a:rPr>
              <a:t>多线索融合的深度</a:t>
            </a:r>
            <a:r>
              <a:rPr lang="en-US" altLang="zh-CN" sz="1600" dirty="0" smtClean="0">
                <a:solidFill>
                  <a:srgbClr val="A6BAF8"/>
                </a:solidFill>
              </a:rPr>
              <a:t>/</a:t>
            </a:r>
            <a:r>
              <a:rPr lang="zh-CN" altLang="en-US" sz="1600" dirty="0" smtClean="0">
                <a:solidFill>
                  <a:srgbClr val="A6BAF8"/>
                </a:solidFill>
              </a:rPr>
              <a:t>视差预测</a:t>
            </a:r>
            <a:endParaRPr lang="en-US" altLang="zh-CN" sz="1600" dirty="0" smtClean="0">
              <a:solidFill>
                <a:srgbClr val="A6BAF8"/>
              </a:solidFill>
            </a:endParaRPr>
          </a:p>
          <a:p>
            <a:pPr algn="ctr"/>
            <a:r>
              <a:rPr lang="zh-CN" altLang="en-US" sz="1600" dirty="0" smtClean="0">
                <a:solidFill>
                  <a:srgbClr val="A6BAF8"/>
                </a:solidFill>
              </a:rPr>
              <a:t>及</a:t>
            </a:r>
            <a:r>
              <a:rPr lang="en-US" altLang="zh-CN" sz="1600" dirty="0" smtClean="0">
                <a:solidFill>
                  <a:srgbClr val="A6BAF8"/>
                </a:solidFill>
              </a:rPr>
              <a:t>3D</a:t>
            </a:r>
            <a:r>
              <a:rPr lang="zh-CN" altLang="en-US" sz="1600" dirty="0" smtClean="0">
                <a:solidFill>
                  <a:srgbClr val="A6BAF8"/>
                </a:solidFill>
              </a:rPr>
              <a:t>视频生成系统</a:t>
            </a:r>
            <a:endParaRPr lang="zh-CN" altLang="en-US" sz="1600" dirty="0">
              <a:solidFill>
                <a:srgbClr val="A6BAF8"/>
              </a:solidFill>
            </a:endParaRPr>
          </a:p>
        </p:txBody>
      </p:sp>
      <p:pic>
        <p:nvPicPr>
          <p:cNvPr id="8" name="avg_1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61672" y="3987225"/>
            <a:ext cx="1419139" cy="762000"/>
          </a:xfrm>
          <a:prstGeom prst="rect">
            <a:avLst/>
          </a:prstGeom>
        </p:spPr>
      </p:pic>
      <p:pic>
        <p:nvPicPr>
          <p:cNvPr id="9" name="Titanic002.fl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00920" y="2529809"/>
            <a:ext cx="2838280" cy="10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C:\Documents and Settings\DELL\Local Settings\Temporary Internet Files\Content.IE5\UFR49FY4\MC900307777[1].wmf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15706"/>
            <a:ext cx="7128792" cy="211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研究基础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20876" y="1772816"/>
            <a:ext cx="200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99"/>
                </a:solidFill>
              </a:rPr>
              <a:t>立体效果监视器</a:t>
            </a:r>
            <a:endParaRPr lang="zh-CN" altLang="en-US" dirty="0">
              <a:solidFill>
                <a:srgbClr val="FFFF9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3568" y="177281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99"/>
                </a:solidFill>
              </a:rPr>
              <a:t>当前视频镜头（群）监视器</a:t>
            </a:r>
            <a:endParaRPr lang="zh-CN" altLang="en-US" dirty="0">
              <a:solidFill>
                <a:srgbClr val="FFFF99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07904" y="1700808"/>
            <a:ext cx="2232248" cy="2393365"/>
            <a:chOff x="3203848" y="1396499"/>
            <a:chExt cx="2232248" cy="2393365"/>
          </a:xfrm>
        </p:grpSpPr>
        <p:grpSp>
          <p:nvGrpSpPr>
            <p:cNvPr id="9" name="组合 8"/>
            <p:cNvGrpSpPr/>
            <p:nvPr/>
          </p:nvGrpSpPr>
          <p:grpSpPr>
            <a:xfrm>
              <a:off x="3492978" y="3284984"/>
              <a:ext cx="1722298" cy="504880"/>
              <a:chOff x="3422368" y="3137795"/>
              <a:chExt cx="1722298" cy="504880"/>
            </a:xfrm>
          </p:grpSpPr>
          <p:pic>
            <p:nvPicPr>
              <p:cNvPr id="1033" name="Picture 9" descr="C:\Documents and Settings\DELL\Local Settings\Temporary Internet Files\Content.IE5\NWORGTGX\MC900312128[1]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9912" y="3242019"/>
                <a:ext cx="719099" cy="400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C:\Documents and Settings\DELL\Local Settings\Temporary Internet Files\Content.IE5\HFDBUXE2\MP900400420[1]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2368" y="3255669"/>
                <a:ext cx="384240" cy="379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11" descr="C:\Documents and Settings\DELL\Local Settings\Temporary Internet Files\Content.IE5\8D5RBU6H\MC900282112[1].wmf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8876" y="3137795"/>
                <a:ext cx="565790" cy="504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3469547" y="1396499"/>
              <a:ext cx="1578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FF99"/>
                  </a:solidFill>
                </a:rPr>
                <a:t>主控监视器</a:t>
              </a:r>
              <a:endParaRPr lang="zh-CN" altLang="en-US" dirty="0">
                <a:solidFill>
                  <a:srgbClr val="FFFF99"/>
                </a:solidFill>
              </a:endParaRPr>
            </a:p>
          </p:txBody>
        </p:sp>
        <p:pic>
          <p:nvPicPr>
            <p:cNvPr id="1036" name="Picture 12" descr="C:\Documents and Settings\DELL\Local Settings\Temporary Internet Files\Content.IE5\RX30VOUL\MC900433181[1]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86" t="19643" r="26785" b="38393"/>
            <a:stretch/>
          </p:blipFill>
          <p:spPr bwMode="auto">
            <a:xfrm>
              <a:off x="3203848" y="1810240"/>
              <a:ext cx="2232248" cy="1474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8" descr="C:\Documents and Settings\DELL\Local Settings\Temporary Internet Files\Content.IE5\8D5RBU6H\MC900432517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1942145" cy="155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132873" y="2204864"/>
            <a:ext cx="1679487" cy="1797050"/>
            <a:chOff x="6348897" y="1844824"/>
            <a:chExt cx="1679487" cy="1797050"/>
          </a:xfrm>
        </p:grpSpPr>
        <p:pic>
          <p:nvPicPr>
            <p:cNvPr id="1029" name="Picture 5" descr="C:\Documents and Settings\DELL\Local Settings\Temporary Internet Files\Content.IE5\B9D8XHRX\MC900439254[1]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878" b="83206" l="16031" r="84542">
                          <a14:foregroundMark x1="22901" y1="70802" x2="41603" y2="60305"/>
                          <a14:foregroundMark x1="17176" y1="13168" x2="16794" y2="20611"/>
                          <a14:foregroundMark x1="60878" y1="16985" x2="84542" y2="19656"/>
                          <a14:foregroundMark x1="57824" y1="16985" x2="16221" y2="10878"/>
                          <a14:foregroundMark x1="20229" y1="65649" x2="42557" y2="63359"/>
                          <a14:foregroundMark x1="18511" y1="65649" x2="25000" y2="62977"/>
                          <a14:foregroundMark x1="45611" y1="70038" x2="38931" y2="83206"/>
                          <a14:foregroundMark x1="60115" y1="72710" x2="77099" y2="78817"/>
                          <a14:backgroundMark x1="66985" y1="85687" x2="88550" y2="83588"/>
                          <a14:backgroundMark x1="17557" y1="77481" x2="27290" y2="85687"/>
                          <a14:backgroundMark x1="57443" y1="87405" x2="63550" y2="791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29" t="7867" r="10394" b="11843"/>
            <a:stretch/>
          </p:blipFill>
          <p:spPr bwMode="auto">
            <a:xfrm>
              <a:off x="6348897" y="1844824"/>
              <a:ext cx="1679487" cy="174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Documents and Settings\DELL\Local Settings\Temporary Internet Files\Content.IE5\HFDBUXE2\MC900351828[1].wm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7332" y="3388440"/>
              <a:ext cx="482616" cy="253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27" y="2229715"/>
            <a:ext cx="1855405" cy="11596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00" y="2395431"/>
            <a:ext cx="1775632" cy="1109770"/>
          </a:xfrm>
          <a:prstGeom prst="rect">
            <a:avLst/>
          </a:prstGeom>
        </p:spPr>
      </p:pic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zh-CN" altLang="en-US" dirty="0" smtClean="0"/>
              <a:t>交互式</a:t>
            </a:r>
            <a:r>
              <a:rPr lang="en-US" altLang="zh-CN" dirty="0" smtClean="0"/>
              <a:t>3D</a:t>
            </a:r>
            <a:r>
              <a:rPr lang="zh-CN" altLang="en-US" dirty="0" smtClean="0"/>
              <a:t>视频生成与编辑系统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39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交互式</a:t>
            </a:r>
            <a:r>
              <a:rPr lang="en-US" altLang="zh-CN" dirty="0" smtClean="0"/>
              <a:t>3D</a:t>
            </a:r>
            <a:r>
              <a:rPr lang="zh-CN" altLang="en-US" dirty="0" smtClean="0"/>
              <a:t>视频生成与编辑系统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0" y="2514600"/>
            <a:ext cx="4328160" cy="270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2514600"/>
            <a:ext cx="4267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01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系统构架和流程</a:t>
            </a:r>
            <a:endParaRPr lang="zh-CN" altLang="en-US" dirty="0"/>
          </a:p>
        </p:txBody>
      </p:sp>
      <p:sp>
        <p:nvSpPr>
          <p:cNvPr id="5" name="流程图: 数据 4"/>
          <p:cNvSpPr/>
          <p:nvPr/>
        </p:nvSpPr>
        <p:spPr>
          <a:xfrm>
            <a:off x="530244" y="1500174"/>
            <a:ext cx="1143008" cy="357190"/>
          </a:xfrm>
          <a:prstGeom prst="flowChartInputOutp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2D movie </a:t>
            </a:r>
            <a:endParaRPr lang="zh-CN" altLang="en-US" sz="1400" dirty="0"/>
          </a:p>
        </p:txBody>
      </p:sp>
      <p:sp>
        <p:nvSpPr>
          <p:cNvPr id="6" name="流程图: 摘录 5"/>
          <p:cNvSpPr/>
          <p:nvPr/>
        </p:nvSpPr>
        <p:spPr>
          <a:xfrm>
            <a:off x="2096431" y="1966510"/>
            <a:ext cx="214314" cy="21431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1810679" y="1537882"/>
            <a:ext cx="785818" cy="28575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Split</a:t>
            </a:r>
            <a:endParaRPr lang="zh-CN" altLang="en-US" sz="1400" dirty="0"/>
          </a:p>
        </p:txBody>
      </p:sp>
      <p:cxnSp>
        <p:nvCxnSpPr>
          <p:cNvPr id="9" name="直接箭头连接符 8"/>
          <p:cNvCxnSpPr>
            <a:stCxn id="5" idx="5"/>
            <a:endCxn id="7" idx="1"/>
          </p:cNvCxnSpPr>
          <p:nvPr/>
        </p:nvCxnSpPr>
        <p:spPr>
          <a:xfrm>
            <a:off x="1558951" y="1678769"/>
            <a:ext cx="251728" cy="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70" idx="2"/>
            <a:endCxn id="19" idx="1"/>
          </p:cNvCxnSpPr>
          <p:nvPr/>
        </p:nvCxnSpPr>
        <p:spPr>
          <a:xfrm rot="16200000" flipH="1">
            <a:off x="2103242" y="2777993"/>
            <a:ext cx="199438" cy="5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数据 12"/>
          <p:cNvSpPr/>
          <p:nvPr/>
        </p:nvSpPr>
        <p:spPr>
          <a:xfrm>
            <a:off x="815996" y="2880328"/>
            <a:ext cx="785818" cy="285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Audio</a:t>
            </a:r>
            <a:endParaRPr lang="zh-CN" altLang="en-US" sz="1400" dirty="0"/>
          </a:p>
        </p:txBody>
      </p:sp>
      <p:sp>
        <p:nvSpPr>
          <p:cNvPr id="19" name="流程图: 数据 18"/>
          <p:cNvSpPr/>
          <p:nvPr/>
        </p:nvSpPr>
        <p:spPr>
          <a:xfrm>
            <a:off x="1634073" y="2880328"/>
            <a:ext cx="1143008" cy="285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2D Video</a:t>
            </a:r>
            <a:endParaRPr lang="zh-CN" altLang="en-US" sz="1400" dirty="0"/>
          </a:p>
        </p:txBody>
      </p:sp>
      <p:cxnSp>
        <p:nvCxnSpPr>
          <p:cNvPr id="21" name="肘形连接符 20"/>
          <p:cNvCxnSpPr>
            <a:stCxn id="6" idx="1"/>
            <a:endCxn id="13" idx="1"/>
          </p:cNvCxnSpPr>
          <p:nvPr/>
        </p:nvCxnSpPr>
        <p:spPr>
          <a:xfrm rot="10800000" flipV="1">
            <a:off x="1208906" y="2073666"/>
            <a:ext cx="941105" cy="8066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2"/>
            <a:endCxn id="70" idx="0"/>
          </p:cNvCxnSpPr>
          <p:nvPr/>
        </p:nvCxnSpPr>
        <p:spPr>
          <a:xfrm rot="5400000">
            <a:off x="2094810" y="2286360"/>
            <a:ext cx="214314" cy="32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过程 25"/>
          <p:cNvSpPr/>
          <p:nvPr/>
        </p:nvSpPr>
        <p:spPr>
          <a:xfrm>
            <a:off x="3096563" y="1537882"/>
            <a:ext cx="785818" cy="28575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Shot </a:t>
            </a:r>
            <a:r>
              <a:rPr lang="en-US" altLang="zh-CN" sz="1400" dirty="0" err="1" smtClean="0"/>
              <a:t>Seg</a:t>
            </a:r>
            <a:r>
              <a:rPr lang="en-US" altLang="zh-CN" sz="1400" dirty="0" smtClean="0"/>
              <a:t>.</a:t>
            </a:r>
            <a:endParaRPr lang="zh-CN" altLang="en-US" sz="1400" dirty="0"/>
          </a:p>
        </p:txBody>
      </p:sp>
      <p:sp>
        <p:nvSpPr>
          <p:cNvPr id="32" name="流程图: 数据 31"/>
          <p:cNvSpPr/>
          <p:nvPr/>
        </p:nvSpPr>
        <p:spPr>
          <a:xfrm>
            <a:off x="2882249" y="2737452"/>
            <a:ext cx="1214446" cy="42862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Shot boundary</a:t>
            </a:r>
            <a:endParaRPr lang="zh-CN" altLang="en-US" sz="1400" dirty="0"/>
          </a:p>
        </p:txBody>
      </p:sp>
      <p:sp>
        <p:nvSpPr>
          <p:cNvPr id="40" name="流程图: 过程 39"/>
          <p:cNvSpPr/>
          <p:nvPr/>
        </p:nvSpPr>
        <p:spPr>
          <a:xfrm>
            <a:off x="4316458" y="1428736"/>
            <a:ext cx="839873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Shot </a:t>
            </a:r>
          </a:p>
          <a:p>
            <a:pPr algn="ctr"/>
            <a:r>
              <a:rPr lang="en-US" altLang="zh-CN" sz="1400" dirty="0" smtClean="0"/>
              <a:t>Clustering</a:t>
            </a:r>
            <a:endParaRPr lang="zh-CN" altLang="en-US" sz="1400" dirty="0"/>
          </a:p>
        </p:txBody>
      </p:sp>
      <p:sp>
        <p:nvSpPr>
          <p:cNvPr id="49" name="流程图: 数据 48"/>
          <p:cNvSpPr/>
          <p:nvPr/>
        </p:nvSpPr>
        <p:spPr>
          <a:xfrm>
            <a:off x="4130425" y="2737452"/>
            <a:ext cx="1214446" cy="42862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Shot cluster ID</a:t>
            </a:r>
            <a:endParaRPr lang="zh-CN" altLang="en-US" sz="1400" dirty="0"/>
          </a:p>
        </p:txBody>
      </p:sp>
      <p:cxnSp>
        <p:nvCxnSpPr>
          <p:cNvPr id="57" name="形状 56"/>
          <p:cNvCxnSpPr>
            <a:stCxn id="19" idx="5"/>
            <a:endCxn id="26" idx="1"/>
          </p:cNvCxnSpPr>
          <p:nvPr/>
        </p:nvCxnSpPr>
        <p:spPr>
          <a:xfrm flipV="1">
            <a:off x="2662780" y="1680758"/>
            <a:ext cx="433783" cy="134244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流程图: 可选过程 69"/>
          <p:cNvSpPr/>
          <p:nvPr/>
        </p:nvSpPr>
        <p:spPr>
          <a:xfrm>
            <a:off x="1827026" y="2395138"/>
            <a:ext cx="746639" cy="2857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decoding</a:t>
            </a:r>
            <a:endParaRPr lang="zh-CN" altLang="en-US" sz="1400" dirty="0"/>
          </a:p>
        </p:txBody>
      </p:sp>
      <p:cxnSp>
        <p:nvCxnSpPr>
          <p:cNvPr id="74" name="直接箭头连接符 73"/>
          <p:cNvCxnSpPr>
            <a:stCxn id="7" idx="2"/>
            <a:endCxn id="6" idx="0"/>
          </p:cNvCxnSpPr>
          <p:nvPr/>
        </p:nvCxnSpPr>
        <p:spPr>
          <a:xfrm rot="5400000">
            <a:off x="2132150" y="189507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形状 84"/>
          <p:cNvCxnSpPr>
            <a:stCxn id="98" idx="6"/>
            <a:endCxn id="40" idx="1"/>
          </p:cNvCxnSpPr>
          <p:nvPr/>
        </p:nvCxnSpPr>
        <p:spPr>
          <a:xfrm flipV="1">
            <a:off x="4025257" y="1626185"/>
            <a:ext cx="291201" cy="6598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40" idx="2"/>
            <a:endCxn id="49" idx="1"/>
          </p:cNvCxnSpPr>
          <p:nvPr/>
        </p:nvCxnSpPr>
        <p:spPr>
          <a:xfrm rot="16200000" flipH="1">
            <a:off x="4280112" y="2279916"/>
            <a:ext cx="913818" cy="12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流程图: 汇总连接 97"/>
          <p:cNvSpPr/>
          <p:nvPr/>
        </p:nvSpPr>
        <p:spPr>
          <a:xfrm>
            <a:off x="3882381" y="2214554"/>
            <a:ext cx="142876" cy="142876"/>
          </a:xfrm>
          <a:prstGeom prst="flowChartSummingJunctio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肘形连接符 104"/>
          <p:cNvCxnSpPr>
            <a:stCxn id="32" idx="0"/>
            <a:endCxn id="98" idx="4"/>
          </p:cNvCxnSpPr>
          <p:nvPr/>
        </p:nvCxnSpPr>
        <p:spPr>
          <a:xfrm rot="5400000" flipH="1" flipV="1">
            <a:off x="3592357" y="2375990"/>
            <a:ext cx="380022" cy="34290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任意多边形 109"/>
          <p:cNvSpPr/>
          <p:nvPr/>
        </p:nvSpPr>
        <p:spPr>
          <a:xfrm>
            <a:off x="3395582" y="2187020"/>
            <a:ext cx="94269" cy="150829"/>
          </a:xfrm>
          <a:custGeom>
            <a:avLst/>
            <a:gdLst>
              <a:gd name="connsiteX0" fmla="*/ 94269 w 94269"/>
              <a:gd name="connsiteY0" fmla="*/ 0 h 150829"/>
              <a:gd name="connsiteX1" fmla="*/ 28281 w 94269"/>
              <a:gd name="connsiteY1" fmla="*/ 37707 h 150829"/>
              <a:gd name="connsiteX2" fmla="*/ 9427 w 94269"/>
              <a:gd name="connsiteY2" fmla="*/ 94268 h 150829"/>
              <a:gd name="connsiteX3" fmla="*/ 84842 w 94269"/>
              <a:gd name="connsiteY3" fmla="*/ 150829 h 15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69" h="150829">
                <a:moveTo>
                  <a:pt x="94269" y="0"/>
                </a:moveTo>
                <a:cubicBezTo>
                  <a:pt x="68345" y="10998"/>
                  <a:pt x="42421" y="21996"/>
                  <a:pt x="28281" y="37707"/>
                </a:cubicBezTo>
                <a:cubicBezTo>
                  <a:pt x="14141" y="53418"/>
                  <a:pt x="0" y="75414"/>
                  <a:pt x="9427" y="94268"/>
                </a:cubicBezTo>
                <a:cubicBezTo>
                  <a:pt x="18854" y="113122"/>
                  <a:pt x="51848" y="131975"/>
                  <a:pt x="84842" y="150829"/>
                </a:cubicBezTo>
              </a:path>
            </a:pathLst>
          </a:cu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连接符 111"/>
          <p:cNvCxnSpPr>
            <a:stCxn id="26" idx="2"/>
            <a:endCxn id="110" idx="0"/>
          </p:cNvCxnSpPr>
          <p:nvPr/>
        </p:nvCxnSpPr>
        <p:spPr>
          <a:xfrm rot="16200000" flipH="1">
            <a:off x="3307968" y="2005137"/>
            <a:ext cx="363386" cy="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10" idx="3"/>
            <a:endCxn id="32" idx="1"/>
          </p:cNvCxnSpPr>
          <p:nvPr/>
        </p:nvCxnSpPr>
        <p:spPr>
          <a:xfrm>
            <a:off x="3480424" y="2337849"/>
            <a:ext cx="9048" cy="399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流程图: 手动操作 121"/>
          <p:cNvSpPr/>
          <p:nvPr/>
        </p:nvSpPr>
        <p:spPr>
          <a:xfrm>
            <a:off x="6531036" y="2000240"/>
            <a:ext cx="1071570" cy="428628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Cluster</a:t>
            </a:r>
          </a:p>
          <a:p>
            <a:pPr algn="ctr"/>
            <a:r>
              <a:rPr lang="en-US" altLang="zh-CN" sz="1400" dirty="0" smtClean="0"/>
              <a:t>choose</a:t>
            </a:r>
            <a:endParaRPr lang="zh-CN" altLang="en-US" sz="1400" dirty="0"/>
          </a:p>
        </p:txBody>
      </p:sp>
      <p:cxnSp>
        <p:nvCxnSpPr>
          <p:cNvPr id="124" name="形状 123"/>
          <p:cNvCxnSpPr>
            <a:stCxn id="49" idx="0"/>
            <a:endCxn id="122" idx="1"/>
          </p:cNvCxnSpPr>
          <p:nvPr/>
        </p:nvCxnSpPr>
        <p:spPr>
          <a:xfrm rot="5400000" flipH="1" flipV="1">
            <a:off x="5487194" y="1586453"/>
            <a:ext cx="522898" cy="17791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流程图: 数据 126"/>
          <p:cNvSpPr/>
          <p:nvPr/>
        </p:nvSpPr>
        <p:spPr>
          <a:xfrm>
            <a:off x="5673780" y="2714620"/>
            <a:ext cx="1214446" cy="42862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Cluster ID </a:t>
            </a:r>
          </a:p>
          <a:p>
            <a:pPr algn="ctr"/>
            <a:r>
              <a:rPr lang="en-US" altLang="zh-CN" sz="1400" dirty="0" smtClean="0"/>
              <a:t>(to 3D)</a:t>
            </a:r>
            <a:endParaRPr lang="zh-CN" altLang="en-US" sz="1400" dirty="0"/>
          </a:p>
        </p:txBody>
      </p:sp>
      <p:sp>
        <p:nvSpPr>
          <p:cNvPr id="128" name="流程图: 数据 127"/>
          <p:cNvSpPr/>
          <p:nvPr/>
        </p:nvSpPr>
        <p:spPr>
          <a:xfrm>
            <a:off x="7031102" y="2714620"/>
            <a:ext cx="1357322" cy="42862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Cluster ID </a:t>
            </a:r>
          </a:p>
          <a:p>
            <a:pPr algn="ctr"/>
            <a:r>
              <a:rPr lang="en-US" altLang="zh-CN" sz="1400" dirty="0" smtClean="0"/>
              <a:t>(</a:t>
            </a:r>
            <a:r>
              <a:rPr lang="en-US" sz="1400" dirty="0" smtClean="0"/>
              <a:t>unaltered </a:t>
            </a:r>
            <a:r>
              <a:rPr lang="en-US" altLang="zh-CN" sz="1400" dirty="0" smtClean="0"/>
              <a:t>)</a:t>
            </a:r>
            <a:endParaRPr lang="zh-CN" altLang="en-US" sz="1400" dirty="0"/>
          </a:p>
        </p:txBody>
      </p:sp>
      <p:cxnSp>
        <p:nvCxnSpPr>
          <p:cNvPr id="130" name="肘形连接符 129"/>
          <p:cNvCxnSpPr>
            <a:stCxn id="122" idx="2"/>
            <a:endCxn id="127" idx="1"/>
          </p:cNvCxnSpPr>
          <p:nvPr/>
        </p:nvCxnSpPr>
        <p:spPr>
          <a:xfrm rot="5400000">
            <a:off x="6531036" y="2178835"/>
            <a:ext cx="285752" cy="78581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肘形连接符 131"/>
          <p:cNvCxnSpPr>
            <a:stCxn id="122" idx="2"/>
            <a:endCxn id="128" idx="1"/>
          </p:cNvCxnSpPr>
          <p:nvPr/>
        </p:nvCxnSpPr>
        <p:spPr>
          <a:xfrm rot="16200000" flipH="1">
            <a:off x="7245416" y="2250273"/>
            <a:ext cx="285752" cy="6429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流程图: 汇总连接 135"/>
          <p:cNvSpPr/>
          <p:nvPr/>
        </p:nvSpPr>
        <p:spPr>
          <a:xfrm>
            <a:off x="3416045" y="3333259"/>
            <a:ext cx="142876" cy="142876"/>
          </a:xfrm>
          <a:prstGeom prst="flowChartSummingJunctio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8" name="形状 137"/>
          <p:cNvCxnSpPr>
            <a:stCxn id="127" idx="4"/>
            <a:endCxn id="136" idx="6"/>
          </p:cNvCxnSpPr>
          <p:nvPr/>
        </p:nvCxnSpPr>
        <p:spPr>
          <a:xfrm rot="5400000">
            <a:off x="4789238" y="1912931"/>
            <a:ext cx="261449" cy="27220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32" idx="4"/>
            <a:endCxn id="136" idx="0"/>
          </p:cNvCxnSpPr>
          <p:nvPr/>
        </p:nvCxnSpPr>
        <p:spPr>
          <a:xfrm rot="5400000">
            <a:off x="3404889" y="3248675"/>
            <a:ext cx="167179" cy="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形状 146"/>
          <p:cNvCxnSpPr>
            <a:endCxn id="136" idx="2"/>
          </p:cNvCxnSpPr>
          <p:nvPr/>
        </p:nvCxnSpPr>
        <p:spPr>
          <a:xfrm flipV="1">
            <a:off x="2205579" y="3404697"/>
            <a:ext cx="1210466" cy="2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流程图: 过程 150"/>
          <p:cNvSpPr/>
          <p:nvPr/>
        </p:nvSpPr>
        <p:spPr>
          <a:xfrm>
            <a:off x="2292127" y="4013909"/>
            <a:ext cx="1125625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Key frame</a:t>
            </a:r>
          </a:p>
          <a:p>
            <a:pPr algn="ctr"/>
            <a:r>
              <a:rPr lang="en-US" altLang="zh-CN" sz="1400" dirty="0" smtClean="0"/>
              <a:t>Depth labeling </a:t>
            </a:r>
            <a:endParaRPr lang="zh-CN" altLang="en-US" sz="1400" dirty="0"/>
          </a:p>
        </p:txBody>
      </p:sp>
      <p:cxnSp>
        <p:nvCxnSpPr>
          <p:cNvPr id="156" name="形状 155"/>
          <p:cNvCxnSpPr>
            <a:stCxn id="136" idx="4"/>
            <a:endCxn id="151" idx="0"/>
          </p:cNvCxnSpPr>
          <p:nvPr/>
        </p:nvCxnSpPr>
        <p:spPr>
          <a:xfrm rot="5400000">
            <a:off x="2902325" y="3428751"/>
            <a:ext cx="537774" cy="6325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流程图: 过程 159"/>
          <p:cNvSpPr/>
          <p:nvPr/>
        </p:nvSpPr>
        <p:spPr>
          <a:xfrm>
            <a:off x="6660232" y="4011920"/>
            <a:ext cx="982749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Disparity propagation</a:t>
            </a:r>
            <a:endParaRPr lang="zh-CN" altLang="en-US" sz="1400" dirty="0"/>
          </a:p>
        </p:txBody>
      </p:sp>
      <p:cxnSp>
        <p:nvCxnSpPr>
          <p:cNvPr id="162" name="直接箭头连接符 161"/>
          <p:cNvCxnSpPr>
            <a:stCxn id="151" idx="3"/>
            <a:endCxn id="165" idx="1"/>
          </p:cNvCxnSpPr>
          <p:nvPr/>
        </p:nvCxnSpPr>
        <p:spPr>
          <a:xfrm flipV="1">
            <a:off x="3417752" y="4209369"/>
            <a:ext cx="185692" cy="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流程图: 可选过程 164"/>
          <p:cNvSpPr/>
          <p:nvPr/>
        </p:nvSpPr>
        <p:spPr>
          <a:xfrm>
            <a:off x="3603444" y="4004482"/>
            <a:ext cx="766964" cy="40977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Depth adjust</a:t>
            </a:r>
            <a:endParaRPr lang="zh-CN" altLang="en-US" sz="1400" dirty="0"/>
          </a:p>
        </p:txBody>
      </p:sp>
      <p:sp>
        <p:nvSpPr>
          <p:cNvPr id="172" name="流程图: 过程 171"/>
          <p:cNvSpPr/>
          <p:nvPr/>
        </p:nvSpPr>
        <p:spPr>
          <a:xfrm>
            <a:off x="4568130" y="4013909"/>
            <a:ext cx="982749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Depth to disparity</a:t>
            </a:r>
            <a:endParaRPr lang="zh-CN" altLang="en-US" sz="1400" dirty="0"/>
          </a:p>
        </p:txBody>
      </p:sp>
      <p:cxnSp>
        <p:nvCxnSpPr>
          <p:cNvPr id="174" name="直接箭头连接符 173"/>
          <p:cNvCxnSpPr>
            <a:stCxn id="165" idx="3"/>
            <a:endCxn id="172" idx="1"/>
          </p:cNvCxnSpPr>
          <p:nvPr/>
        </p:nvCxnSpPr>
        <p:spPr>
          <a:xfrm>
            <a:off x="4370408" y="4209369"/>
            <a:ext cx="197722" cy="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流程图: 手动输入 176"/>
          <p:cNvSpPr/>
          <p:nvPr/>
        </p:nvSpPr>
        <p:spPr>
          <a:xfrm>
            <a:off x="4499992" y="3505004"/>
            <a:ext cx="1143008" cy="357190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Terminal Size</a:t>
            </a:r>
            <a:endParaRPr lang="zh-CN" altLang="en-US" sz="1400" dirty="0"/>
          </a:p>
        </p:txBody>
      </p:sp>
      <p:sp>
        <p:nvSpPr>
          <p:cNvPr id="189" name="流程图: 数据 188"/>
          <p:cNvSpPr/>
          <p:nvPr/>
        </p:nvSpPr>
        <p:spPr>
          <a:xfrm>
            <a:off x="5017158" y="4590862"/>
            <a:ext cx="1643074" cy="285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Disparity </a:t>
            </a:r>
            <a:r>
              <a:rPr lang="en-US" altLang="zh-CN" sz="1400" dirty="0" err="1" smtClean="0"/>
              <a:t>Seq</a:t>
            </a:r>
            <a:endParaRPr lang="zh-CN" altLang="en-US" sz="1400" dirty="0"/>
          </a:p>
        </p:txBody>
      </p:sp>
      <p:cxnSp>
        <p:nvCxnSpPr>
          <p:cNvPr id="191" name="直接箭头连接符 190"/>
          <p:cNvCxnSpPr>
            <a:stCxn id="172" idx="3"/>
            <a:endCxn id="89" idx="1"/>
          </p:cNvCxnSpPr>
          <p:nvPr/>
        </p:nvCxnSpPr>
        <p:spPr>
          <a:xfrm>
            <a:off x="5550879" y="4211358"/>
            <a:ext cx="198373" cy="18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流程图: 汇总连接 195"/>
          <p:cNvSpPr/>
          <p:nvPr/>
        </p:nvSpPr>
        <p:spPr>
          <a:xfrm>
            <a:off x="2922899" y="4662300"/>
            <a:ext cx="142876" cy="142876"/>
          </a:xfrm>
          <a:prstGeom prst="flowChartSummingJunctio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0" name="直接箭头连接符 199"/>
          <p:cNvCxnSpPr>
            <a:stCxn id="118" idx="1"/>
            <a:endCxn id="196" idx="6"/>
          </p:cNvCxnSpPr>
          <p:nvPr/>
        </p:nvCxnSpPr>
        <p:spPr>
          <a:xfrm flipH="1" flipV="1">
            <a:off x="3065775" y="4733738"/>
            <a:ext cx="591553" cy="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流程图: 过程 202"/>
          <p:cNvSpPr/>
          <p:nvPr/>
        </p:nvSpPr>
        <p:spPr>
          <a:xfrm>
            <a:off x="2507676" y="5229826"/>
            <a:ext cx="982749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Stereo pair synthesize</a:t>
            </a:r>
            <a:endParaRPr lang="zh-CN" altLang="en-US" sz="1400" dirty="0"/>
          </a:p>
        </p:txBody>
      </p:sp>
      <p:cxnSp>
        <p:nvCxnSpPr>
          <p:cNvPr id="205" name="直接箭头连接符 204"/>
          <p:cNvCxnSpPr>
            <a:stCxn id="196" idx="4"/>
            <a:endCxn id="203" idx="0"/>
          </p:cNvCxnSpPr>
          <p:nvPr/>
        </p:nvCxnSpPr>
        <p:spPr>
          <a:xfrm rot="16200000" flipH="1">
            <a:off x="2784369" y="5015144"/>
            <a:ext cx="424650" cy="47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>
            <a:stCxn id="177" idx="2"/>
            <a:endCxn id="172" idx="0"/>
          </p:cNvCxnSpPr>
          <p:nvPr/>
        </p:nvCxnSpPr>
        <p:spPr>
          <a:xfrm flipH="1">
            <a:off x="5059505" y="3862194"/>
            <a:ext cx="11991" cy="151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流程图: 汇总连接 216"/>
          <p:cNvSpPr/>
          <p:nvPr/>
        </p:nvSpPr>
        <p:spPr>
          <a:xfrm>
            <a:off x="5530904" y="4962928"/>
            <a:ext cx="142876" cy="142876"/>
          </a:xfrm>
          <a:prstGeom prst="flowChartSummingJunctio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9" name="形状 218"/>
          <p:cNvCxnSpPr>
            <a:stCxn id="128" idx="4"/>
            <a:endCxn id="217" idx="6"/>
          </p:cNvCxnSpPr>
          <p:nvPr/>
        </p:nvCxnSpPr>
        <p:spPr>
          <a:xfrm rot="5400000">
            <a:off x="5746213" y="3070816"/>
            <a:ext cx="1891118" cy="20359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任意多边形 219"/>
          <p:cNvSpPr/>
          <p:nvPr/>
        </p:nvSpPr>
        <p:spPr>
          <a:xfrm rot="16200000">
            <a:off x="2965331" y="4983254"/>
            <a:ext cx="94269" cy="150829"/>
          </a:xfrm>
          <a:custGeom>
            <a:avLst/>
            <a:gdLst>
              <a:gd name="connsiteX0" fmla="*/ 94269 w 94269"/>
              <a:gd name="connsiteY0" fmla="*/ 0 h 150829"/>
              <a:gd name="connsiteX1" fmla="*/ 28281 w 94269"/>
              <a:gd name="connsiteY1" fmla="*/ 37707 h 150829"/>
              <a:gd name="connsiteX2" fmla="*/ 9427 w 94269"/>
              <a:gd name="connsiteY2" fmla="*/ 94268 h 150829"/>
              <a:gd name="connsiteX3" fmla="*/ 84842 w 94269"/>
              <a:gd name="connsiteY3" fmla="*/ 150829 h 15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69" h="150829">
                <a:moveTo>
                  <a:pt x="94269" y="0"/>
                </a:moveTo>
                <a:cubicBezTo>
                  <a:pt x="68345" y="10998"/>
                  <a:pt x="42421" y="21996"/>
                  <a:pt x="28281" y="37707"/>
                </a:cubicBezTo>
                <a:cubicBezTo>
                  <a:pt x="14141" y="53418"/>
                  <a:pt x="0" y="75414"/>
                  <a:pt x="9427" y="94268"/>
                </a:cubicBezTo>
                <a:cubicBezTo>
                  <a:pt x="18854" y="113122"/>
                  <a:pt x="51848" y="131975"/>
                  <a:pt x="84842" y="150829"/>
                </a:cubicBezTo>
              </a:path>
            </a:pathLst>
          </a:cu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8" name="肘形连接符 227"/>
          <p:cNvCxnSpPr>
            <a:stCxn id="19" idx="4"/>
            <a:endCxn id="220" idx="0"/>
          </p:cNvCxnSpPr>
          <p:nvPr/>
        </p:nvCxnSpPr>
        <p:spPr>
          <a:xfrm rot="16200000" flipH="1">
            <a:off x="1648587" y="3723070"/>
            <a:ext cx="1845454" cy="731474"/>
          </a:xfrm>
          <a:prstGeom prst="bentConnector3">
            <a:avLst>
              <a:gd name="adj1" fmla="val 1015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箭头连接符 230"/>
          <p:cNvCxnSpPr>
            <a:stCxn id="220" idx="3"/>
            <a:endCxn id="217" idx="2"/>
          </p:cNvCxnSpPr>
          <p:nvPr/>
        </p:nvCxnSpPr>
        <p:spPr>
          <a:xfrm rot="16200000" flipH="1">
            <a:off x="4302689" y="3806151"/>
            <a:ext cx="13405" cy="2443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流程图: 过程 232"/>
          <p:cNvSpPr/>
          <p:nvPr/>
        </p:nvSpPr>
        <p:spPr>
          <a:xfrm>
            <a:off x="5121130" y="5244702"/>
            <a:ext cx="982749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Stereo pair by copying</a:t>
            </a:r>
            <a:endParaRPr lang="zh-CN" altLang="en-US" sz="1400" dirty="0"/>
          </a:p>
        </p:txBody>
      </p:sp>
      <p:cxnSp>
        <p:nvCxnSpPr>
          <p:cNvPr id="235" name="直接箭头连接符 234"/>
          <p:cNvCxnSpPr>
            <a:stCxn id="217" idx="4"/>
            <a:endCxn id="233" idx="0"/>
          </p:cNvCxnSpPr>
          <p:nvPr/>
        </p:nvCxnSpPr>
        <p:spPr>
          <a:xfrm rot="16200000" flipH="1">
            <a:off x="5537974" y="5170171"/>
            <a:ext cx="138898" cy="10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流程图: 汇总连接 238"/>
          <p:cNvSpPr/>
          <p:nvPr/>
        </p:nvSpPr>
        <p:spPr>
          <a:xfrm>
            <a:off x="4245020" y="5359297"/>
            <a:ext cx="142876" cy="142876"/>
          </a:xfrm>
          <a:prstGeom prst="flowChartSummingJunctio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1" name="直接箭头连接符 240"/>
          <p:cNvCxnSpPr>
            <a:stCxn id="203" idx="3"/>
            <a:endCxn id="239" idx="2"/>
          </p:cNvCxnSpPr>
          <p:nvPr/>
        </p:nvCxnSpPr>
        <p:spPr>
          <a:xfrm>
            <a:off x="3490425" y="5427275"/>
            <a:ext cx="754595" cy="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箭头连接符 242"/>
          <p:cNvCxnSpPr>
            <a:stCxn id="233" idx="1"/>
            <a:endCxn id="239" idx="6"/>
          </p:cNvCxnSpPr>
          <p:nvPr/>
        </p:nvCxnSpPr>
        <p:spPr>
          <a:xfrm rot="10800000">
            <a:off x="4387896" y="5430735"/>
            <a:ext cx="733234" cy="11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流程图: 数据 249"/>
          <p:cNvSpPr/>
          <p:nvPr/>
        </p:nvSpPr>
        <p:spPr>
          <a:xfrm>
            <a:off x="3748932" y="5797352"/>
            <a:ext cx="1143008" cy="285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3D Video</a:t>
            </a:r>
            <a:endParaRPr lang="zh-CN" altLang="en-US" sz="1400" dirty="0"/>
          </a:p>
        </p:txBody>
      </p:sp>
      <p:cxnSp>
        <p:nvCxnSpPr>
          <p:cNvPr id="252" name="直接箭头连接符 251"/>
          <p:cNvCxnSpPr>
            <a:stCxn id="239" idx="4"/>
            <a:endCxn id="250" idx="1"/>
          </p:cNvCxnSpPr>
          <p:nvPr/>
        </p:nvCxnSpPr>
        <p:spPr>
          <a:xfrm rot="16200000" flipH="1">
            <a:off x="4170858" y="5647773"/>
            <a:ext cx="295179" cy="3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流程图: 可选过程 255"/>
          <p:cNvSpPr/>
          <p:nvPr/>
        </p:nvSpPr>
        <p:spPr>
          <a:xfrm>
            <a:off x="1959004" y="5797352"/>
            <a:ext cx="714380" cy="2857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coding</a:t>
            </a:r>
            <a:endParaRPr lang="zh-CN" altLang="en-US" sz="1400" dirty="0"/>
          </a:p>
        </p:txBody>
      </p:sp>
      <p:cxnSp>
        <p:nvCxnSpPr>
          <p:cNvPr id="260" name="直接箭头连接符 259"/>
          <p:cNvCxnSpPr>
            <a:stCxn id="250" idx="2"/>
            <a:endCxn id="256" idx="3"/>
          </p:cNvCxnSpPr>
          <p:nvPr/>
        </p:nvCxnSpPr>
        <p:spPr>
          <a:xfrm rot="10800000">
            <a:off x="2673385" y="5940228"/>
            <a:ext cx="1189849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流程图: 合并 260"/>
          <p:cNvSpPr/>
          <p:nvPr/>
        </p:nvSpPr>
        <p:spPr>
          <a:xfrm>
            <a:off x="1064040" y="4143380"/>
            <a:ext cx="285752" cy="28575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流程图: 过程 265"/>
          <p:cNvSpPr/>
          <p:nvPr/>
        </p:nvSpPr>
        <p:spPr>
          <a:xfrm>
            <a:off x="815996" y="5214950"/>
            <a:ext cx="785818" cy="28575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merge</a:t>
            </a:r>
            <a:endParaRPr lang="zh-CN" altLang="en-US" sz="1400" dirty="0"/>
          </a:p>
        </p:txBody>
      </p:sp>
      <p:cxnSp>
        <p:nvCxnSpPr>
          <p:cNvPr id="268" name="直接箭头连接符 267"/>
          <p:cNvCxnSpPr>
            <a:stCxn id="13" idx="4"/>
            <a:endCxn id="261" idx="0"/>
          </p:cNvCxnSpPr>
          <p:nvPr/>
        </p:nvCxnSpPr>
        <p:spPr>
          <a:xfrm rot="5400000">
            <a:off x="719261" y="3653736"/>
            <a:ext cx="977300" cy="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形状 269"/>
          <p:cNvCxnSpPr>
            <a:stCxn id="256" idx="1"/>
            <a:endCxn id="261" idx="3"/>
          </p:cNvCxnSpPr>
          <p:nvPr/>
        </p:nvCxnSpPr>
        <p:spPr>
          <a:xfrm rot="10800000">
            <a:off x="1278354" y="4286256"/>
            <a:ext cx="680650" cy="1653972"/>
          </a:xfrm>
          <a:prstGeom prst="bentConnector3">
            <a:avLst>
              <a:gd name="adj1" fmla="val 2230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流程图: 过程 275"/>
          <p:cNvSpPr/>
          <p:nvPr/>
        </p:nvSpPr>
        <p:spPr>
          <a:xfrm>
            <a:off x="810547" y="4714884"/>
            <a:ext cx="785818" cy="28575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err="1" smtClean="0"/>
              <a:t>Synchro</a:t>
            </a:r>
            <a:r>
              <a:rPr lang="en-US" altLang="zh-CN" sz="1400" dirty="0" smtClean="0"/>
              <a:t>.</a:t>
            </a:r>
            <a:endParaRPr lang="zh-CN" altLang="en-US" sz="1400" dirty="0"/>
          </a:p>
        </p:txBody>
      </p:sp>
      <p:cxnSp>
        <p:nvCxnSpPr>
          <p:cNvPr id="278" name="直接箭头连接符 277"/>
          <p:cNvCxnSpPr>
            <a:stCxn id="261" idx="2"/>
            <a:endCxn id="276" idx="0"/>
          </p:cNvCxnSpPr>
          <p:nvPr/>
        </p:nvCxnSpPr>
        <p:spPr>
          <a:xfrm rot="5400000">
            <a:off x="1062310" y="4570278"/>
            <a:ext cx="285752" cy="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箭头连接符 279"/>
          <p:cNvCxnSpPr>
            <a:stCxn id="276" idx="2"/>
            <a:endCxn id="266" idx="0"/>
          </p:cNvCxnSpPr>
          <p:nvPr/>
        </p:nvCxnSpPr>
        <p:spPr>
          <a:xfrm rot="16200000" flipH="1">
            <a:off x="1099023" y="5105068"/>
            <a:ext cx="214314" cy="5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流程图: 数据 281"/>
          <p:cNvSpPr/>
          <p:nvPr/>
        </p:nvSpPr>
        <p:spPr>
          <a:xfrm>
            <a:off x="520817" y="5738283"/>
            <a:ext cx="1143008" cy="357190"/>
          </a:xfrm>
          <a:prstGeom prst="flowChartInputOutp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/>
              <a:t>3</a:t>
            </a:r>
            <a:r>
              <a:rPr lang="en-US" altLang="zh-CN" sz="1400" dirty="0" smtClean="0"/>
              <a:t>D movie </a:t>
            </a:r>
            <a:endParaRPr lang="zh-CN" altLang="en-US" sz="1400" dirty="0"/>
          </a:p>
        </p:txBody>
      </p:sp>
      <p:cxnSp>
        <p:nvCxnSpPr>
          <p:cNvPr id="286" name="直接箭头连接符 285"/>
          <p:cNvCxnSpPr>
            <a:stCxn id="266" idx="2"/>
            <a:endCxn id="282" idx="0"/>
          </p:cNvCxnSpPr>
          <p:nvPr/>
        </p:nvCxnSpPr>
        <p:spPr>
          <a:xfrm rot="5400000">
            <a:off x="1088974" y="5618351"/>
            <a:ext cx="237581" cy="22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流程图: 可选过程 88"/>
          <p:cNvSpPr/>
          <p:nvPr/>
        </p:nvSpPr>
        <p:spPr>
          <a:xfrm>
            <a:off x="5749252" y="4008288"/>
            <a:ext cx="766964" cy="40977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Disparity adjust</a:t>
            </a:r>
            <a:endParaRPr lang="zh-CN" altLang="en-US" sz="1400" dirty="0"/>
          </a:p>
        </p:txBody>
      </p:sp>
      <p:cxnSp>
        <p:nvCxnSpPr>
          <p:cNvPr id="91" name="直接箭头连接符 90"/>
          <p:cNvCxnSpPr/>
          <p:nvPr/>
        </p:nvCxnSpPr>
        <p:spPr>
          <a:xfrm>
            <a:off x="6516216" y="4209369"/>
            <a:ext cx="144016" cy="38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/>
          <p:cNvCxnSpPr>
            <a:endCxn id="98" idx="2"/>
          </p:cNvCxnSpPr>
          <p:nvPr/>
        </p:nvCxnSpPr>
        <p:spPr>
          <a:xfrm>
            <a:off x="2882249" y="2280542"/>
            <a:ext cx="1000132" cy="545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endCxn id="196" idx="2"/>
          </p:cNvCxnSpPr>
          <p:nvPr/>
        </p:nvCxnSpPr>
        <p:spPr>
          <a:xfrm>
            <a:off x="2205579" y="4733738"/>
            <a:ext cx="717320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肘形连接符 244"/>
          <p:cNvCxnSpPr>
            <a:stCxn id="160" idx="2"/>
            <a:endCxn id="189" idx="5"/>
          </p:cNvCxnSpPr>
          <p:nvPr/>
        </p:nvCxnSpPr>
        <p:spPr>
          <a:xfrm rot="5400000">
            <a:off x="6660306" y="4242437"/>
            <a:ext cx="326920" cy="6556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流程图: 手动操作 117"/>
          <p:cNvSpPr/>
          <p:nvPr/>
        </p:nvSpPr>
        <p:spPr>
          <a:xfrm>
            <a:off x="3550171" y="4581337"/>
            <a:ext cx="1071570" cy="304988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confirm</a:t>
            </a:r>
            <a:endParaRPr lang="zh-CN" altLang="en-US" sz="1400" dirty="0"/>
          </a:p>
        </p:txBody>
      </p:sp>
      <p:cxnSp>
        <p:nvCxnSpPr>
          <p:cNvPr id="120" name="直接箭头连接符 119"/>
          <p:cNvCxnSpPr>
            <a:stCxn id="189" idx="2"/>
            <a:endCxn id="118" idx="3"/>
          </p:cNvCxnSpPr>
          <p:nvPr/>
        </p:nvCxnSpPr>
        <p:spPr>
          <a:xfrm flipH="1">
            <a:off x="4514584" y="4733738"/>
            <a:ext cx="666881" cy="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21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系统模块（粗）划分</a:t>
            </a:r>
          </a:p>
        </p:txBody>
      </p:sp>
      <p:sp>
        <p:nvSpPr>
          <p:cNvPr id="5" name="流程图: 数据 4"/>
          <p:cNvSpPr/>
          <p:nvPr/>
        </p:nvSpPr>
        <p:spPr>
          <a:xfrm>
            <a:off x="530244" y="1500174"/>
            <a:ext cx="1143008" cy="357190"/>
          </a:xfrm>
          <a:prstGeom prst="flowChartInputOutp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2D movie </a:t>
            </a:r>
            <a:endParaRPr lang="zh-CN" altLang="en-US" sz="1400" dirty="0"/>
          </a:p>
        </p:txBody>
      </p:sp>
      <p:sp>
        <p:nvSpPr>
          <p:cNvPr id="6" name="流程图: 摘录 5"/>
          <p:cNvSpPr/>
          <p:nvPr/>
        </p:nvSpPr>
        <p:spPr>
          <a:xfrm>
            <a:off x="2096431" y="1966510"/>
            <a:ext cx="214314" cy="21431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1810679" y="1537882"/>
            <a:ext cx="785818" cy="28575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Split</a:t>
            </a:r>
            <a:endParaRPr lang="zh-CN" altLang="en-US" sz="1400" dirty="0"/>
          </a:p>
        </p:txBody>
      </p:sp>
      <p:cxnSp>
        <p:nvCxnSpPr>
          <p:cNvPr id="9" name="直接箭头连接符 8"/>
          <p:cNvCxnSpPr>
            <a:stCxn id="5" idx="5"/>
            <a:endCxn id="7" idx="1"/>
          </p:cNvCxnSpPr>
          <p:nvPr/>
        </p:nvCxnSpPr>
        <p:spPr>
          <a:xfrm>
            <a:off x="1558951" y="1678769"/>
            <a:ext cx="251728" cy="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70" idx="2"/>
            <a:endCxn id="19" idx="1"/>
          </p:cNvCxnSpPr>
          <p:nvPr/>
        </p:nvCxnSpPr>
        <p:spPr>
          <a:xfrm rot="16200000" flipH="1">
            <a:off x="2103242" y="2777993"/>
            <a:ext cx="199438" cy="5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数据 12"/>
          <p:cNvSpPr/>
          <p:nvPr/>
        </p:nvSpPr>
        <p:spPr>
          <a:xfrm>
            <a:off x="815996" y="2880328"/>
            <a:ext cx="785818" cy="285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Audio</a:t>
            </a:r>
            <a:endParaRPr lang="zh-CN" altLang="en-US" sz="1400" dirty="0"/>
          </a:p>
        </p:txBody>
      </p:sp>
      <p:sp>
        <p:nvSpPr>
          <p:cNvPr id="19" name="流程图: 数据 18"/>
          <p:cNvSpPr/>
          <p:nvPr/>
        </p:nvSpPr>
        <p:spPr>
          <a:xfrm>
            <a:off x="1634073" y="2880328"/>
            <a:ext cx="1143008" cy="285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2D Video</a:t>
            </a:r>
            <a:endParaRPr lang="zh-CN" altLang="en-US" sz="1400" dirty="0"/>
          </a:p>
        </p:txBody>
      </p:sp>
      <p:cxnSp>
        <p:nvCxnSpPr>
          <p:cNvPr id="21" name="肘形连接符 20"/>
          <p:cNvCxnSpPr>
            <a:stCxn id="6" idx="1"/>
            <a:endCxn id="13" idx="1"/>
          </p:cNvCxnSpPr>
          <p:nvPr/>
        </p:nvCxnSpPr>
        <p:spPr>
          <a:xfrm rot="10800000" flipV="1">
            <a:off x="1208906" y="2073666"/>
            <a:ext cx="941105" cy="8066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2"/>
            <a:endCxn id="70" idx="0"/>
          </p:cNvCxnSpPr>
          <p:nvPr/>
        </p:nvCxnSpPr>
        <p:spPr>
          <a:xfrm rot="5400000">
            <a:off x="2094810" y="2286360"/>
            <a:ext cx="214314" cy="32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过程 25"/>
          <p:cNvSpPr/>
          <p:nvPr/>
        </p:nvSpPr>
        <p:spPr>
          <a:xfrm>
            <a:off x="3096563" y="1537882"/>
            <a:ext cx="785818" cy="28575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Shot </a:t>
            </a:r>
            <a:r>
              <a:rPr lang="en-US" altLang="zh-CN" sz="1400" dirty="0" err="1" smtClean="0"/>
              <a:t>Seg</a:t>
            </a:r>
            <a:r>
              <a:rPr lang="en-US" altLang="zh-CN" sz="1400" dirty="0" smtClean="0"/>
              <a:t>.</a:t>
            </a:r>
            <a:endParaRPr lang="zh-CN" altLang="en-US" sz="1400" dirty="0"/>
          </a:p>
        </p:txBody>
      </p:sp>
      <p:sp>
        <p:nvSpPr>
          <p:cNvPr id="32" name="流程图: 数据 31"/>
          <p:cNvSpPr/>
          <p:nvPr/>
        </p:nvSpPr>
        <p:spPr>
          <a:xfrm>
            <a:off x="2882249" y="2737452"/>
            <a:ext cx="1214446" cy="42862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Shot boundary</a:t>
            </a:r>
            <a:endParaRPr lang="zh-CN" altLang="en-US" sz="1400" dirty="0"/>
          </a:p>
        </p:txBody>
      </p:sp>
      <p:sp>
        <p:nvSpPr>
          <p:cNvPr id="40" name="流程图: 过程 39"/>
          <p:cNvSpPr/>
          <p:nvPr/>
        </p:nvSpPr>
        <p:spPr>
          <a:xfrm>
            <a:off x="4316458" y="1428736"/>
            <a:ext cx="839873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Shot </a:t>
            </a:r>
          </a:p>
          <a:p>
            <a:pPr algn="ctr"/>
            <a:r>
              <a:rPr lang="en-US" altLang="zh-CN" sz="1400" dirty="0" smtClean="0"/>
              <a:t>Clustering</a:t>
            </a:r>
            <a:endParaRPr lang="zh-CN" altLang="en-US" sz="1400" dirty="0"/>
          </a:p>
        </p:txBody>
      </p:sp>
      <p:sp>
        <p:nvSpPr>
          <p:cNvPr id="49" name="流程图: 数据 48"/>
          <p:cNvSpPr/>
          <p:nvPr/>
        </p:nvSpPr>
        <p:spPr>
          <a:xfrm>
            <a:off x="4130425" y="2737452"/>
            <a:ext cx="1214446" cy="42862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Shot cluster ID</a:t>
            </a:r>
            <a:endParaRPr lang="zh-CN" altLang="en-US" sz="1400" dirty="0"/>
          </a:p>
        </p:txBody>
      </p:sp>
      <p:cxnSp>
        <p:nvCxnSpPr>
          <p:cNvPr id="57" name="形状 56"/>
          <p:cNvCxnSpPr>
            <a:stCxn id="19" idx="5"/>
            <a:endCxn id="26" idx="1"/>
          </p:cNvCxnSpPr>
          <p:nvPr/>
        </p:nvCxnSpPr>
        <p:spPr>
          <a:xfrm flipV="1">
            <a:off x="2662780" y="1680758"/>
            <a:ext cx="433783" cy="134244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流程图: 可选过程 69"/>
          <p:cNvSpPr/>
          <p:nvPr/>
        </p:nvSpPr>
        <p:spPr>
          <a:xfrm>
            <a:off x="1827026" y="2395138"/>
            <a:ext cx="746639" cy="2857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decoding</a:t>
            </a:r>
            <a:endParaRPr lang="zh-CN" altLang="en-US" sz="1400" dirty="0"/>
          </a:p>
        </p:txBody>
      </p:sp>
      <p:cxnSp>
        <p:nvCxnSpPr>
          <p:cNvPr id="74" name="直接箭头连接符 73"/>
          <p:cNvCxnSpPr>
            <a:stCxn id="7" idx="2"/>
            <a:endCxn id="6" idx="0"/>
          </p:cNvCxnSpPr>
          <p:nvPr/>
        </p:nvCxnSpPr>
        <p:spPr>
          <a:xfrm rot="5400000">
            <a:off x="2132150" y="189507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形状 84"/>
          <p:cNvCxnSpPr>
            <a:stCxn id="98" idx="6"/>
            <a:endCxn id="40" idx="1"/>
          </p:cNvCxnSpPr>
          <p:nvPr/>
        </p:nvCxnSpPr>
        <p:spPr>
          <a:xfrm flipV="1">
            <a:off x="4025257" y="1626185"/>
            <a:ext cx="291201" cy="6598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40" idx="2"/>
            <a:endCxn id="49" idx="1"/>
          </p:cNvCxnSpPr>
          <p:nvPr/>
        </p:nvCxnSpPr>
        <p:spPr>
          <a:xfrm rot="16200000" flipH="1">
            <a:off x="4280112" y="2279916"/>
            <a:ext cx="913818" cy="12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流程图: 汇总连接 97"/>
          <p:cNvSpPr/>
          <p:nvPr/>
        </p:nvSpPr>
        <p:spPr>
          <a:xfrm>
            <a:off x="3882381" y="2214554"/>
            <a:ext cx="142876" cy="142876"/>
          </a:xfrm>
          <a:prstGeom prst="flowChartSummingJunctio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肘形连接符 104"/>
          <p:cNvCxnSpPr>
            <a:stCxn id="32" idx="0"/>
            <a:endCxn id="98" idx="4"/>
          </p:cNvCxnSpPr>
          <p:nvPr/>
        </p:nvCxnSpPr>
        <p:spPr>
          <a:xfrm rot="5400000" flipH="1" flipV="1">
            <a:off x="3592357" y="2375990"/>
            <a:ext cx="380022" cy="34290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任意多边形 109"/>
          <p:cNvSpPr/>
          <p:nvPr/>
        </p:nvSpPr>
        <p:spPr>
          <a:xfrm>
            <a:off x="3395582" y="2187020"/>
            <a:ext cx="94269" cy="150829"/>
          </a:xfrm>
          <a:custGeom>
            <a:avLst/>
            <a:gdLst>
              <a:gd name="connsiteX0" fmla="*/ 94269 w 94269"/>
              <a:gd name="connsiteY0" fmla="*/ 0 h 150829"/>
              <a:gd name="connsiteX1" fmla="*/ 28281 w 94269"/>
              <a:gd name="connsiteY1" fmla="*/ 37707 h 150829"/>
              <a:gd name="connsiteX2" fmla="*/ 9427 w 94269"/>
              <a:gd name="connsiteY2" fmla="*/ 94268 h 150829"/>
              <a:gd name="connsiteX3" fmla="*/ 84842 w 94269"/>
              <a:gd name="connsiteY3" fmla="*/ 150829 h 15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69" h="150829">
                <a:moveTo>
                  <a:pt x="94269" y="0"/>
                </a:moveTo>
                <a:cubicBezTo>
                  <a:pt x="68345" y="10998"/>
                  <a:pt x="42421" y="21996"/>
                  <a:pt x="28281" y="37707"/>
                </a:cubicBezTo>
                <a:cubicBezTo>
                  <a:pt x="14141" y="53418"/>
                  <a:pt x="0" y="75414"/>
                  <a:pt x="9427" y="94268"/>
                </a:cubicBezTo>
                <a:cubicBezTo>
                  <a:pt x="18854" y="113122"/>
                  <a:pt x="51848" y="131975"/>
                  <a:pt x="84842" y="150829"/>
                </a:cubicBezTo>
              </a:path>
            </a:pathLst>
          </a:cu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连接符 111"/>
          <p:cNvCxnSpPr>
            <a:stCxn id="26" idx="2"/>
            <a:endCxn id="110" idx="0"/>
          </p:cNvCxnSpPr>
          <p:nvPr/>
        </p:nvCxnSpPr>
        <p:spPr>
          <a:xfrm rot="16200000" flipH="1">
            <a:off x="3307968" y="2005137"/>
            <a:ext cx="363386" cy="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10" idx="3"/>
            <a:endCxn id="32" idx="1"/>
          </p:cNvCxnSpPr>
          <p:nvPr/>
        </p:nvCxnSpPr>
        <p:spPr>
          <a:xfrm>
            <a:off x="3480424" y="2337849"/>
            <a:ext cx="9048" cy="399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流程图: 手动操作 121"/>
          <p:cNvSpPr/>
          <p:nvPr/>
        </p:nvSpPr>
        <p:spPr>
          <a:xfrm>
            <a:off x="6531036" y="2000240"/>
            <a:ext cx="1071570" cy="428628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Cluster</a:t>
            </a:r>
          </a:p>
          <a:p>
            <a:pPr algn="ctr"/>
            <a:r>
              <a:rPr lang="en-US" altLang="zh-CN" sz="1400" dirty="0" smtClean="0"/>
              <a:t>choose</a:t>
            </a:r>
            <a:endParaRPr lang="zh-CN" altLang="en-US" sz="1400" dirty="0"/>
          </a:p>
        </p:txBody>
      </p:sp>
      <p:cxnSp>
        <p:nvCxnSpPr>
          <p:cNvPr id="124" name="形状 123"/>
          <p:cNvCxnSpPr>
            <a:stCxn id="49" idx="0"/>
            <a:endCxn id="122" idx="1"/>
          </p:cNvCxnSpPr>
          <p:nvPr/>
        </p:nvCxnSpPr>
        <p:spPr>
          <a:xfrm rot="5400000" flipH="1" flipV="1">
            <a:off x="5487194" y="1586453"/>
            <a:ext cx="522898" cy="17791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流程图: 数据 126"/>
          <p:cNvSpPr/>
          <p:nvPr/>
        </p:nvSpPr>
        <p:spPr>
          <a:xfrm>
            <a:off x="5673780" y="2714620"/>
            <a:ext cx="1214446" cy="42862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Cluster ID </a:t>
            </a:r>
          </a:p>
          <a:p>
            <a:pPr algn="ctr"/>
            <a:r>
              <a:rPr lang="en-US" altLang="zh-CN" sz="1400" dirty="0" smtClean="0"/>
              <a:t>(to 3D)</a:t>
            </a:r>
            <a:endParaRPr lang="zh-CN" altLang="en-US" sz="1400" dirty="0"/>
          </a:p>
        </p:txBody>
      </p:sp>
      <p:sp>
        <p:nvSpPr>
          <p:cNvPr id="128" name="流程图: 数据 127"/>
          <p:cNvSpPr/>
          <p:nvPr/>
        </p:nvSpPr>
        <p:spPr>
          <a:xfrm>
            <a:off x="7031102" y="2714620"/>
            <a:ext cx="1357322" cy="42862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Cluster ID </a:t>
            </a:r>
          </a:p>
          <a:p>
            <a:pPr algn="ctr"/>
            <a:r>
              <a:rPr lang="en-US" altLang="zh-CN" sz="1400" dirty="0" smtClean="0"/>
              <a:t>(</a:t>
            </a:r>
            <a:r>
              <a:rPr lang="en-US" sz="1400" dirty="0" smtClean="0"/>
              <a:t>unaltered </a:t>
            </a:r>
            <a:r>
              <a:rPr lang="en-US" altLang="zh-CN" sz="1400" dirty="0" smtClean="0"/>
              <a:t>)</a:t>
            </a:r>
            <a:endParaRPr lang="zh-CN" altLang="en-US" sz="1400" dirty="0"/>
          </a:p>
        </p:txBody>
      </p:sp>
      <p:cxnSp>
        <p:nvCxnSpPr>
          <p:cNvPr id="130" name="肘形连接符 129"/>
          <p:cNvCxnSpPr>
            <a:stCxn id="122" idx="2"/>
            <a:endCxn id="127" idx="1"/>
          </p:cNvCxnSpPr>
          <p:nvPr/>
        </p:nvCxnSpPr>
        <p:spPr>
          <a:xfrm rot="5400000">
            <a:off x="6531036" y="2178835"/>
            <a:ext cx="285752" cy="78581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肘形连接符 131"/>
          <p:cNvCxnSpPr>
            <a:stCxn id="122" idx="2"/>
            <a:endCxn id="128" idx="1"/>
          </p:cNvCxnSpPr>
          <p:nvPr/>
        </p:nvCxnSpPr>
        <p:spPr>
          <a:xfrm rot="16200000" flipH="1">
            <a:off x="7245416" y="2250273"/>
            <a:ext cx="285752" cy="6429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流程图: 汇总连接 135"/>
          <p:cNvSpPr/>
          <p:nvPr/>
        </p:nvSpPr>
        <p:spPr>
          <a:xfrm>
            <a:off x="3416045" y="3333259"/>
            <a:ext cx="142876" cy="142876"/>
          </a:xfrm>
          <a:prstGeom prst="flowChartSummingJunctio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8" name="形状 137"/>
          <p:cNvCxnSpPr>
            <a:stCxn id="127" idx="4"/>
            <a:endCxn id="136" idx="6"/>
          </p:cNvCxnSpPr>
          <p:nvPr/>
        </p:nvCxnSpPr>
        <p:spPr>
          <a:xfrm rot="5400000">
            <a:off x="4789238" y="1912931"/>
            <a:ext cx="261449" cy="27220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32" idx="4"/>
            <a:endCxn id="136" idx="0"/>
          </p:cNvCxnSpPr>
          <p:nvPr/>
        </p:nvCxnSpPr>
        <p:spPr>
          <a:xfrm rot="5400000">
            <a:off x="3404889" y="3248675"/>
            <a:ext cx="167179" cy="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形状 146"/>
          <p:cNvCxnSpPr>
            <a:endCxn id="136" idx="2"/>
          </p:cNvCxnSpPr>
          <p:nvPr/>
        </p:nvCxnSpPr>
        <p:spPr>
          <a:xfrm flipV="1">
            <a:off x="2205579" y="3404697"/>
            <a:ext cx="1210466" cy="2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流程图: 过程 150"/>
          <p:cNvSpPr/>
          <p:nvPr/>
        </p:nvSpPr>
        <p:spPr>
          <a:xfrm>
            <a:off x="2292127" y="4013909"/>
            <a:ext cx="1125625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Key frame</a:t>
            </a:r>
          </a:p>
          <a:p>
            <a:pPr algn="ctr"/>
            <a:r>
              <a:rPr lang="en-US" altLang="zh-CN" sz="1400" dirty="0" smtClean="0"/>
              <a:t>Depth labeling </a:t>
            </a:r>
            <a:endParaRPr lang="zh-CN" altLang="en-US" sz="1400" dirty="0"/>
          </a:p>
        </p:txBody>
      </p:sp>
      <p:cxnSp>
        <p:nvCxnSpPr>
          <p:cNvPr id="156" name="形状 155"/>
          <p:cNvCxnSpPr>
            <a:stCxn id="136" idx="4"/>
            <a:endCxn id="151" idx="0"/>
          </p:cNvCxnSpPr>
          <p:nvPr/>
        </p:nvCxnSpPr>
        <p:spPr>
          <a:xfrm rot="5400000">
            <a:off x="2902325" y="3428751"/>
            <a:ext cx="537774" cy="6325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流程图: 过程 159"/>
          <p:cNvSpPr/>
          <p:nvPr/>
        </p:nvSpPr>
        <p:spPr>
          <a:xfrm>
            <a:off x="6660232" y="4011920"/>
            <a:ext cx="982749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Disparity propagation</a:t>
            </a:r>
            <a:endParaRPr lang="zh-CN" altLang="en-US" sz="1400" dirty="0"/>
          </a:p>
        </p:txBody>
      </p:sp>
      <p:cxnSp>
        <p:nvCxnSpPr>
          <p:cNvPr id="162" name="直接箭头连接符 161"/>
          <p:cNvCxnSpPr>
            <a:stCxn id="151" idx="3"/>
            <a:endCxn id="165" idx="1"/>
          </p:cNvCxnSpPr>
          <p:nvPr/>
        </p:nvCxnSpPr>
        <p:spPr>
          <a:xfrm flipV="1">
            <a:off x="3417752" y="4209369"/>
            <a:ext cx="185692" cy="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流程图: 可选过程 164"/>
          <p:cNvSpPr/>
          <p:nvPr/>
        </p:nvSpPr>
        <p:spPr>
          <a:xfrm>
            <a:off x="3603444" y="4004482"/>
            <a:ext cx="766964" cy="40977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Depth adjust</a:t>
            </a:r>
            <a:endParaRPr lang="zh-CN" altLang="en-US" sz="1400" dirty="0"/>
          </a:p>
        </p:txBody>
      </p:sp>
      <p:sp>
        <p:nvSpPr>
          <p:cNvPr id="172" name="流程图: 过程 171"/>
          <p:cNvSpPr/>
          <p:nvPr/>
        </p:nvSpPr>
        <p:spPr>
          <a:xfrm>
            <a:off x="4568130" y="4013909"/>
            <a:ext cx="982749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Depth to disparity</a:t>
            </a:r>
            <a:endParaRPr lang="zh-CN" altLang="en-US" sz="1400" dirty="0"/>
          </a:p>
        </p:txBody>
      </p:sp>
      <p:cxnSp>
        <p:nvCxnSpPr>
          <p:cNvPr id="174" name="直接箭头连接符 173"/>
          <p:cNvCxnSpPr>
            <a:stCxn id="165" idx="3"/>
            <a:endCxn id="172" idx="1"/>
          </p:cNvCxnSpPr>
          <p:nvPr/>
        </p:nvCxnSpPr>
        <p:spPr>
          <a:xfrm>
            <a:off x="4370408" y="4209369"/>
            <a:ext cx="197722" cy="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流程图: 手动输入 176"/>
          <p:cNvSpPr/>
          <p:nvPr/>
        </p:nvSpPr>
        <p:spPr>
          <a:xfrm>
            <a:off x="4499992" y="3505004"/>
            <a:ext cx="1143008" cy="357190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Terminal Size</a:t>
            </a:r>
            <a:endParaRPr lang="zh-CN" altLang="en-US" sz="1400" dirty="0"/>
          </a:p>
        </p:txBody>
      </p:sp>
      <p:sp>
        <p:nvSpPr>
          <p:cNvPr id="189" name="流程图: 数据 188"/>
          <p:cNvSpPr/>
          <p:nvPr/>
        </p:nvSpPr>
        <p:spPr>
          <a:xfrm>
            <a:off x="5017158" y="4590862"/>
            <a:ext cx="1643074" cy="285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Disparity </a:t>
            </a:r>
            <a:r>
              <a:rPr lang="en-US" altLang="zh-CN" sz="1400" dirty="0" err="1" smtClean="0"/>
              <a:t>Seq</a:t>
            </a:r>
            <a:endParaRPr lang="zh-CN" altLang="en-US" sz="1400" dirty="0"/>
          </a:p>
        </p:txBody>
      </p:sp>
      <p:cxnSp>
        <p:nvCxnSpPr>
          <p:cNvPr id="191" name="直接箭头连接符 190"/>
          <p:cNvCxnSpPr>
            <a:stCxn id="172" idx="3"/>
            <a:endCxn id="89" idx="1"/>
          </p:cNvCxnSpPr>
          <p:nvPr/>
        </p:nvCxnSpPr>
        <p:spPr>
          <a:xfrm>
            <a:off x="5550879" y="4211358"/>
            <a:ext cx="198373" cy="18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流程图: 汇总连接 195"/>
          <p:cNvSpPr/>
          <p:nvPr/>
        </p:nvSpPr>
        <p:spPr>
          <a:xfrm>
            <a:off x="2922899" y="4662300"/>
            <a:ext cx="142876" cy="142876"/>
          </a:xfrm>
          <a:prstGeom prst="flowChartSummingJunctio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0" name="直接箭头连接符 199"/>
          <p:cNvCxnSpPr>
            <a:stCxn id="118" idx="1"/>
            <a:endCxn id="196" idx="6"/>
          </p:cNvCxnSpPr>
          <p:nvPr/>
        </p:nvCxnSpPr>
        <p:spPr>
          <a:xfrm flipH="1" flipV="1">
            <a:off x="3065775" y="4733738"/>
            <a:ext cx="591553" cy="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流程图: 过程 202"/>
          <p:cNvSpPr/>
          <p:nvPr/>
        </p:nvSpPr>
        <p:spPr>
          <a:xfrm>
            <a:off x="2507676" y="5229826"/>
            <a:ext cx="982749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Stereo pair synthesize</a:t>
            </a:r>
            <a:endParaRPr lang="zh-CN" altLang="en-US" sz="1400" dirty="0"/>
          </a:p>
        </p:txBody>
      </p:sp>
      <p:cxnSp>
        <p:nvCxnSpPr>
          <p:cNvPr id="205" name="直接箭头连接符 204"/>
          <p:cNvCxnSpPr>
            <a:stCxn id="196" idx="4"/>
            <a:endCxn id="203" idx="0"/>
          </p:cNvCxnSpPr>
          <p:nvPr/>
        </p:nvCxnSpPr>
        <p:spPr>
          <a:xfrm rot="16200000" flipH="1">
            <a:off x="2784369" y="5015144"/>
            <a:ext cx="424650" cy="47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>
            <a:stCxn id="177" idx="2"/>
            <a:endCxn id="172" idx="0"/>
          </p:cNvCxnSpPr>
          <p:nvPr/>
        </p:nvCxnSpPr>
        <p:spPr>
          <a:xfrm flipH="1">
            <a:off x="5059505" y="3862194"/>
            <a:ext cx="11991" cy="151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流程图: 汇总连接 216"/>
          <p:cNvSpPr/>
          <p:nvPr/>
        </p:nvSpPr>
        <p:spPr>
          <a:xfrm>
            <a:off x="5530904" y="4962928"/>
            <a:ext cx="142876" cy="142876"/>
          </a:xfrm>
          <a:prstGeom prst="flowChartSummingJunctio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9" name="形状 218"/>
          <p:cNvCxnSpPr>
            <a:stCxn id="128" idx="4"/>
            <a:endCxn id="217" idx="6"/>
          </p:cNvCxnSpPr>
          <p:nvPr/>
        </p:nvCxnSpPr>
        <p:spPr>
          <a:xfrm rot="5400000">
            <a:off x="5746213" y="3070816"/>
            <a:ext cx="1891118" cy="20359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任意多边形 219"/>
          <p:cNvSpPr/>
          <p:nvPr/>
        </p:nvSpPr>
        <p:spPr>
          <a:xfrm rot="16200000">
            <a:off x="2965331" y="4983254"/>
            <a:ext cx="94269" cy="150829"/>
          </a:xfrm>
          <a:custGeom>
            <a:avLst/>
            <a:gdLst>
              <a:gd name="connsiteX0" fmla="*/ 94269 w 94269"/>
              <a:gd name="connsiteY0" fmla="*/ 0 h 150829"/>
              <a:gd name="connsiteX1" fmla="*/ 28281 w 94269"/>
              <a:gd name="connsiteY1" fmla="*/ 37707 h 150829"/>
              <a:gd name="connsiteX2" fmla="*/ 9427 w 94269"/>
              <a:gd name="connsiteY2" fmla="*/ 94268 h 150829"/>
              <a:gd name="connsiteX3" fmla="*/ 84842 w 94269"/>
              <a:gd name="connsiteY3" fmla="*/ 150829 h 15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69" h="150829">
                <a:moveTo>
                  <a:pt x="94269" y="0"/>
                </a:moveTo>
                <a:cubicBezTo>
                  <a:pt x="68345" y="10998"/>
                  <a:pt x="42421" y="21996"/>
                  <a:pt x="28281" y="37707"/>
                </a:cubicBezTo>
                <a:cubicBezTo>
                  <a:pt x="14141" y="53418"/>
                  <a:pt x="0" y="75414"/>
                  <a:pt x="9427" y="94268"/>
                </a:cubicBezTo>
                <a:cubicBezTo>
                  <a:pt x="18854" y="113122"/>
                  <a:pt x="51848" y="131975"/>
                  <a:pt x="84842" y="150829"/>
                </a:cubicBezTo>
              </a:path>
            </a:pathLst>
          </a:cu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8" name="肘形连接符 227"/>
          <p:cNvCxnSpPr>
            <a:stCxn id="19" idx="4"/>
            <a:endCxn id="220" idx="0"/>
          </p:cNvCxnSpPr>
          <p:nvPr/>
        </p:nvCxnSpPr>
        <p:spPr>
          <a:xfrm rot="16200000" flipH="1">
            <a:off x="1648587" y="3723070"/>
            <a:ext cx="1845454" cy="731474"/>
          </a:xfrm>
          <a:prstGeom prst="bentConnector3">
            <a:avLst>
              <a:gd name="adj1" fmla="val 1015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箭头连接符 230"/>
          <p:cNvCxnSpPr>
            <a:stCxn id="220" idx="3"/>
            <a:endCxn id="217" idx="2"/>
          </p:cNvCxnSpPr>
          <p:nvPr/>
        </p:nvCxnSpPr>
        <p:spPr>
          <a:xfrm rot="16200000" flipH="1">
            <a:off x="4302689" y="3806151"/>
            <a:ext cx="13405" cy="2443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流程图: 过程 232"/>
          <p:cNvSpPr/>
          <p:nvPr/>
        </p:nvSpPr>
        <p:spPr>
          <a:xfrm>
            <a:off x="5121130" y="5244702"/>
            <a:ext cx="982749" cy="3948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Stereo pair by copying</a:t>
            </a:r>
            <a:endParaRPr lang="zh-CN" altLang="en-US" sz="1400" dirty="0"/>
          </a:p>
        </p:txBody>
      </p:sp>
      <p:cxnSp>
        <p:nvCxnSpPr>
          <p:cNvPr id="235" name="直接箭头连接符 234"/>
          <p:cNvCxnSpPr>
            <a:stCxn id="217" idx="4"/>
            <a:endCxn id="233" idx="0"/>
          </p:cNvCxnSpPr>
          <p:nvPr/>
        </p:nvCxnSpPr>
        <p:spPr>
          <a:xfrm rot="16200000" flipH="1">
            <a:off x="5537974" y="5170171"/>
            <a:ext cx="138898" cy="10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流程图: 汇总连接 238"/>
          <p:cNvSpPr/>
          <p:nvPr/>
        </p:nvSpPr>
        <p:spPr>
          <a:xfrm>
            <a:off x="4245020" y="5359297"/>
            <a:ext cx="142876" cy="142876"/>
          </a:xfrm>
          <a:prstGeom prst="flowChartSummingJunctio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1" name="直接箭头连接符 240"/>
          <p:cNvCxnSpPr>
            <a:stCxn id="203" idx="3"/>
            <a:endCxn id="239" idx="2"/>
          </p:cNvCxnSpPr>
          <p:nvPr/>
        </p:nvCxnSpPr>
        <p:spPr>
          <a:xfrm>
            <a:off x="3490425" y="5427275"/>
            <a:ext cx="754595" cy="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箭头连接符 242"/>
          <p:cNvCxnSpPr>
            <a:stCxn id="233" idx="1"/>
            <a:endCxn id="239" idx="6"/>
          </p:cNvCxnSpPr>
          <p:nvPr/>
        </p:nvCxnSpPr>
        <p:spPr>
          <a:xfrm rot="10800000">
            <a:off x="4387896" y="5430735"/>
            <a:ext cx="733234" cy="11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流程图: 数据 249"/>
          <p:cNvSpPr/>
          <p:nvPr/>
        </p:nvSpPr>
        <p:spPr>
          <a:xfrm>
            <a:off x="3748932" y="5797352"/>
            <a:ext cx="1143008" cy="285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 smtClean="0"/>
              <a:t>3D Video</a:t>
            </a:r>
            <a:endParaRPr lang="zh-CN" altLang="en-US" sz="1400" dirty="0"/>
          </a:p>
        </p:txBody>
      </p:sp>
      <p:cxnSp>
        <p:nvCxnSpPr>
          <p:cNvPr id="252" name="直接箭头连接符 251"/>
          <p:cNvCxnSpPr>
            <a:stCxn id="239" idx="4"/>
            <a:endCxn id="250" idx="1"/>
          </p:cNvCxnSpPr>
          <p:nvPr/>
        </p:nvCxnSpPr>
        <p:spPr>
          <a:xfrm rot="16200000" flipH="1">
            <a:off x="4170858" y="5647773"/>
            <a:ext cx="295179" cy="3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流程图: 可选过程 255"/>
          <p:cNvSpPr/>
          <p:nvPr/>
        </p:nvSpPr>
        <p:spPr>
          <a:xfrm>
            <a:off x="1959004" y="5797352"/>
            <a:ext cx="714380" cy="2857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coding</a:t>
            </a:r>
            <a:endParaRPr lang="zh-CN" altLang="en-US" sz="1400" dirty="0"/>
          </a:p>
        </p:txBody>
      </p:sp>
      <p:cxnSp>
        <p:nvCxnSpPr>
          <p:cNvPr id="260" name="直接箭头连接符 259"/>
          <p:cNvCxnSpPr>
            <a:stCxn id="250" idx="2"/>
            <a:endCxn id="256" idx="3"/>
          </p:cNvCxnSpPr>
          <p:nvPr/>
        </p:nvCxnSpPr>
        <p:spPr>
          <a:xfrm rot="10800000">
            <a:off x="2673385" y="5940228"/>
            <a:ext cx="1189849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流程图: 合并 260"/>
          <p:cNvSpPr/>
          <p:nvPr/>
        </p:nvSpPr>
        <p:spPr>
          <a:xfrm>
            <a:off x="1064040" y="4143380"/>
            <a:ext cx="285752" cy="28575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流程图: 过程 265"/>
          <p:cNvSpPr/>
          <p:nvPr/>
        </p:nvSpPr>
        <p:spPr>
          <a:xfrm>
            <a:off x="815996" y="5214950"/>
            <a:ext cx="785818" cy="28575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merge</a:t>
            </a:r>
            <a:endParaRPr lang="zh-CN" altLang="en-US" sz="1400" dirty="0"/>
          </a:p>
        </p:txBody>
      </p:sp>
      <p:cxnSp>
        <p:nvCxnSpPr>
          <p:cNvPr id="268" name="直接箭头连接符 267"/>
          <p:cNvCxnSpPr>
            <a:stCxn id="13" idx="4"/>
            <a:endCxn id="261" idx="0"/>
          </p:cNvCxnSpPr>
          <p:nvPr/>
        </p:nvCxnSpPr>
        <p:spPr>
          <a:xfrm rot="5400000">
            <a:off x="719261" y="3653736"/>
            <a:ext cx="977300" cy="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形状 269"/>
          <p:cNvCxnSpPr>
            <a:stCxn id="256" idx="1"/>
            <a:endCxn id="261" idx="3"/>
          </p:cNvCxnSpPr>
          <p:nvPr/>
        </p:nvCxnSpPr>
        <p:spPr>
          <a:xfrm rot="10800000">
            <a:off x="1278354" y="4286256"/>
            <a:ext cx="680650" cy="1653972"/>
          </a:xfrm>
          <a:prstGeom prst="bentConnector3">
            <a:avLst>
              <a:gd name="adj1" fmla="val 2230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流程图: 过程 275"/>
          <p:cNvSpPr/>
          <p:nvPr/>
        </p:nvSpPr>
        <p:spPr>
          <a:xfrm>
            <a:off x="810547" y="4714884"/>
            <a:ext cx="785818" cy="28575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err="1" smtClean="0"/>
              <a:t>Synchro</a:t>
            </a:r>
            <a:r>
              <a:rPr lang="en-US" altLang="zh-CN" sz="1400" dirty="0" smtClean="0"/>
              <a:t>.</a:t>
            </a:r>
            <a:endParaRPr lang="zh-CN" altLang="en-US" sz="1400" dirty="0"/>
          </a:p>
        </p:txBody>
      </p:sp>
      <p:cxnSp>
        <p:nvCxnSpPr>
          <p:cNvPr id="278" name="直接箭头连接符 277"/>
          <p:cNvCxnSpPr>
            <a:stCxn id="261" idx="2"/>
            <a:endCxn id="276" idx="0"/>
          </p:cNvCxnSpPr>
          <p:nvPr/>
        </p:nvCxnSpPr>
        <p:spPr>
          <a:xfrm rot="5400000">
            <a:off x="1062310" y="4570278"/>
            <a:ext cx="285752" cy="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箭头连接符 279"/>
          <p:cNvCxnSpPr>
            <a:stCxn id="276" idx="2"/>
            <a:endCxn id="266" idx="0"/>
          </p:cNvCxnSpPr>
          <p:nvPr/>
        </p:nvCxnSpPr>
        <p:spPr>
          <a:xfrm rot="16200000" flipH="1">
            <a:off x="1099023" y="5105068"/>
            <a:ext cx="214314" cy="5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流程图: 数据 281"/>
          <p:cNvSpPr/>
          <p:nvPr/>
        </p:nvSpPr>
        <p:spPr>
          <a:xfrm>
            <a:off x="520817" y="5738283"/>
            <a:ext cx="1143008" cy="357190"/>
          </a:xfrm>
          <a:prstGeom prst="flowChartInputOutp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/>
              <a:t>3</a:t>
            </a:r>
            <a:r>
              <a:rPr lang="en-US" altLang="zh-CN" sz="1400" dirty="0" smtClean="0"/>
              <a:t>D movie </a:t>
            </a:r>
            <a:endParaRPr lang="zh-CN" altLang="en-US" sz="1400" dirty="0"/>
          </a:p>
        </p:txBody>
      </p:sp>
      <p:cxnSp>
        <p:nvCxnSpPr>
          <p:cNvPr id="286" name="直接箭头连接符 285"/>
          <p:cNvCxnSpPr>
            <a:stCxn id="266" idx="2"/>
            <a:endCxn id="282" idx="0"/>
          </p:cNvCxnSpPr>
          <p:nvPr/>
        </p:nvCxnSpPr>
        <p:spPr>
          <a:xfrm rot="5400000">
            <a:off x="1088974" y="5618351"/>
            <a:ext cx="237581" cy="22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流程图: 可选过程 88"/>
          <p:cNvSpPr/>
          <p:nvPr/>
        </p:nvSpPr>
        <p:spPr>
          <a:xfrm>
            <a:off x="5749252" y="4008288"/>
            <a:ext cx="766964" cy="40977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Disparity adjust</a:t>
            </a:r>
            <a:endParaRPr lang="zh-CN" altLang="en-US" sz="1400" dirty="0"/>
          </a:p>
        </p:txBody>
      </p:sp>
      <p:cxnSp>
        <p:nvCxnSpPr>
          <p:cNvPr id="91" name="直接箭头连接符 90"/>
          <p:cNvCxnSpPr/>
          <p:nvPr/>
        </p:nvCxnSpPr>
        <p:spPr>
          <a:xfrm>
            <a:off x="6516216" y="4209369"/>
            <a:ext cx="144016" cy="38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/>
          <p:cNvCxnSpPr>
            <a:endCxn id="98" idx="2"/>
          </p:cNvCxnSpPr>
          <p:nvPr/>
        </p:nvCxnSpPr>
        <p:spPr>
          <a:xfrm>
            <a:off x="2882249" y="2280542"/>
            <a:ext cx="1000132" cy="545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endCxn id="196" idx="2"/>
          </p:cNvCxnSpPr>
          <p:nvPr/>
        </p:nvCxnSpPr>
        <p:spPr>
          <a:xfrm>
            <a:off x="2205579" y="4733738"/>
            <a:ext cx="717320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肘形连接符 244"/>
          <p:cNvCxnSpPr>
            <a:stCxn id="160" idx="2"/>
            <a:endCxn id="189" idx="5"/>
          </p:cNvCxnSpPr>
          <p:nvPr/>
        </p:nvCxnSpPr>
        <p:spPr>
          <a:xfrm rot="5400000">
            <a:off x="6660306" y="4242437"/>
            <a:ext cx="326920" cy="6556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流程图: 手动操作 117"/>
          <p:cNvSpPr/>
          <p:nvPr/>
        </p:nvSpPr>
        <p:spPr>
          <a:xfrm>
            <a:off x="3550171" y="4581337"/>
            <a:ext cx="1071570" cy="304988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/>
              <a:t>confirm</a:t>
            </a:r>
            <a:endParaRPr lang="zh-CN" altLang="en-US" sz="1400" dirty="0"/>
          </a:p>
        </p:txBody>
      </p:sp>
      <p:cxnSp>
        <p:nvCxnSpPr>
          <p:cNvPr id="120" name="直接箭头连接符 119"/>
          <p:cNvCxnSpPr>
            <a:stCxn id="189" idx="2"/>
            <a:endCxn id="118" idx="3"/>
          </p:cNvCxnSpPr>
          <p:nvPr/>
        </p:nvCxnSpPr>
        <p:spPr>
          <a:xfrm flipH="1">
            <a:off x="4514584" y="4733738"/>
            <a:ext cx="666881" cy="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2627784" y="1428736"/>
            <a:ext cx="2753823" cy="1845236"/>
          </a:xfrm>
          <a:prstGeom prst="roundRect">
            <a:avLst>
              <a:gd name="adj" fmla="val 7882"/>
            </a:avLst>
          </a:prstGeom>
          <a:solidFill>
            <a:schemeClr val="accent1">
              <a:lumMod val="60000"/>
              <a:lumOff val="40000"/>
              <a:alpha val="43922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镜头分割及聚类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477706" y="1415230"/>
            <a:ext cx="1833040" cy="4894089"/>
          </a:xfrm>
          <a:prstGeom prst="roundRect">
            <a:avLst>
              <a:gd name="adj" fmla="val 7882"/>
            </a:avLst>
          </a:prstGeom>
          <a:solidFill>
            <a:schemeClr val="accent1">
              <a:lumMod val="60000"/>
              <a:lumOff val="40000"/>
              <a:alpha val="43922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音视频分离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视频解码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视频编码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音视频同步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音视频封装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2519906" y="3376916"/>
            <a:ext cx="5323311" cy="1532520"/>
          </a:xfrm>
          <a:prstGeom prst="roundRect">
            <a:avLst>
              <a:gd name="adj" fmla="val 7882"/>
            </a:avLst>
          </a:prstGeom>
          <a:solidFill>
            <a:schemeClr val="accent1">
              <a:lumMod val="60000"/>
              <a:lumOff val="40000"/>
              <a:alpha val="43922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场景深度估计、深度</a:t>
            </a:r>
            <a:r>
              <a:rPr lang="en-US" altLang="zh-CN" sz="2000" b="1" dirty="0" smtClean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zh-CN" altLang="en-US" sz="2000" b="1" dirty="0" smtClean="0">
                <a:solidFill>
                  <a:schemeClr val="tx1"/>
                </a:solidFill>
                <a:sym typeface="Wingdings" pitchFamily="2" charset="2"/>
              </a:rPr>
              <a:t>视差转换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5795566" y="1417107"/>
            <a:ext cx="2753823" cy="1845236"/>
          </a:xfrm>
          <a:prstGeom prst="roundRect">
            <a:avLst>
              <a:gd name="adj" fmla="val 7882"/>
            </a:avLst>
          </a:prstGeom>
          <a:solidFill>
            <a:schemeClr val="accent1">
              <a:lumMod val="60000"/>
              <a:lumOff val="40000"/>
              <a:alpha val="43922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可</a:t>
            </a:r>
            <a:r>
              <a:rPr lang="en-US" altLang="zh-CN" sz="2000" b="1" dirty="0" smtClean="0">
                <a:solidFill>
                  <a:schemeClr val="tx1"/>
                </a:solidFill>
              </a:rPr>
              <a:t>2D</a:t>
            </a:r>
            <a:r>
              <a:rPr lang="en-US" altLang="zh-CN" sz="2000" b="1" dirty="0" smtClean="0">
                <a:solidFill>
                  <a:schemeClr val="tx1"/>
                </a:solidFill>
                <a:sym typeface="Wingdings" pitchFamily="2" charset="2"/>
              </a:rPr>
              <a:t>3D</a:t>
            </a:r>
            <a:r>
              <a:rPr lang="zh-CN" altLang="en-US" sz="2000" b="1" dirty="0" smtClean="0">
                <a:solidFill>
                  <a:schemeClr val="tx1"/>
                </a:solidFill>
                <a:sym typeface="Wingdings" pitchFamily="2" charset="2"/>
              </a:rPr>
              <a:t>转换</a:t>
            </a:r>
            <a:endParaRPr lang="en-US" altLang="zh-CN" sz="2000" b="1" dirty="0" smtClean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sym typeface="Wingdings" pitchFamily="2" charset="2"/>
              </a:rPr>
              <a:t>序列选择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2453574" y="5150618"/>
            <a:ext cx="4805433" cy="1158701"/>
          </a:xfrm>
          <a:prstGeom prst="roundRect">
            <a:avLst>
              <a:gd name="adj" fmla="val 7882"/>
            </a:avLst>
          </a:prstGeom>
          <a:solidFill>
            <a:schemeClr val="accent1">
              <a:lumMod val="60000"/>
              <a:lumOff val="40000"/>
              <a:alpha val="43922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双目立体视频生成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04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</a:t>
            </a:r>
            <a:r>
              <a:rPr lang="zh-CN" altLang="en-US" dirty="0" smtClean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论文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zh-CN" b="1" dirty="0">
                <a:effectLst/>
              </a:rPr>
              <a:t> </a:t>
            </a:r>
            <a:r>
              <a:rPr lang="en-US" altLang="zh-CN" sz="2700" dirty="0"/>
              <a:t>Zhebin Zhang</a:t>
            </a:r>
            <a:r>
              <a:rPr lang="en-US" altLang="zh-CN" dirty="0">
                <a:effectLst/>
              </a:rPr>
              <a:t>, Yizhou Wang, Tingting Jiang, Wen </a:t>
            </a:r>
            <a:r>
              <a:rPr lang="en-US" altLang="zh-CN" dirty="0" err="1">
                <a:effectLst/>
              </a:rPr>
              <a:t>Gao</a:t>
            </a:r>
            <a:r>
              <a:rPr lang="en-US" altLang="zh-CN" dirty="0">
                <a:effectLst/>
              </a:rPr>
              <a:t>, </a:t>
            </a:r>
            <a:r>
              <a:rPr lang="en-US" altLang="zh-CN" b="1" dirty="0">
                <a:solidFill>
                  <a:srgbClr val="0070C0"/>
                </a:solidFill>
                <a:effectLst/>
              </a:rPr>
              <a:t>Stereoscopic Learning for Disparity Estimation</a:t>
            </a:r>
            <a:r>
              <a:rPr lang="en-US" altLang="zh-CN" dirty="0">
                <a:effectLst/>
              </a:rPr>
              <a:t>, Accept by IEEE International Symposium on Circuits and Systems (</a:t>
            </a:r>
            <a:r>
              <a:rPr lang="en-US" altLang="zh-CN" dirty="0" smtClean="0">
                <a:effectLst/>
              </a:rPr>
              <a:t>ISCAS2011) </a:t>
            </a:r>
            <a:r>
              <a:rPr lang="en-US" altLang="zh-CN" dirty="0">
                <a:effectLst/>
              </a:rPr>
              <a:t>, Rio de Janeiro, Brazil. </a:t>
            </a:r>
            <a:endParaRPr lang="zh-CN" altLang="zh-CN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zh-CN" sz="2700" dirty="0"/>
              <a:t> </a:t>
            </a:r>
            <a:r>
              <a:rPr lang="en-US" altLang="zh-CN" sz="2700" dirty="0"/>
              <a:t>Zhebin </a:t>
            </a:r>
            <a:r>
              <a:rPr lang="en-US" altLang="zh-CN" sz="2700" dirty="0"/>
              <a:t>Zhang, Longshe </a:t>
            </a:r>
            <a:r>
              <a:rPr lang="en-US" altLang="zh-CN" dirty="0">
                <a:effectLst/>
              </a:rPr>
              <a:t>Huo, Chao Xia, Wei </a:t>
            </a:r>
            <a:r>
              <a:rPr lang="en-US" altLang="zh-CN" dirty="0" err="1">
                <a:effectLst/>
              </a:rPr>
              <a:t>Zeng</a:t>
            </a:r>
            <a:r>
              <a:rPr lang="en-US" altLang="zh-CN" dirty="0">
                <a:effectLst/>
              </a:rPr>
              <a:t>, Wen </a:t>
            </a:r>
            <a:r>
              <a:rPr lang="en-US" altLang="zh-CN" dirty="0" err="1">
                <a:effectLst/>
              </a:rPr>
              <a:t>Gao</a:t>
            </a:r>
            <a:r>
              <a:rPr lang="en-US" altLang="zh-CN" dirty="0">
                <a:effectLst/>
              </a:rPr>
              <a:t>, </a:t>
            </a:r>
            <a:r>
              <a:rPr lang="en-US" altLang="zh-CN" b="1" dirty="0">
                <a:solidFill>
                  <a:srgbClr val="0070C0"/>
                </a:solidFill>
                <a:effectLst/>
              </a:rPr>
              <a:t>A Virtual View Generation Method for Free-Viewpoint Video System</a:t>
            </a:r>
            <a:r>
              <a:rPr lang="en-US" altLang="zh-CN" dirty="0">
                <a:effectLst/>
              </a:rPr>
              <a:t>, Proc. of 2007 International Symposium on Intelligent Signal Processing and Communication Systems (ISPACS 2007), Xiamen, China, pp. 361-364, Nov.28, 2007</a:t>
            </a:r>
            <a:endParaRPr lang="zh-CN" altLang="zh-CN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>
                <a:effectLst/>
              </a:rPr>
              <a:t>Ge </a:t>
            </a:r>
            <a:r>
              <a:rPr lang="en-US" altLang="zh-CN" dirty="0">
                <a:effectLst/>
              </a:rPr>
              <a:t>Guo, </a:t>
            </a:r>
            <a:r>
              <a:rPr lang="en-US" altLang="zh-CN" dirty="0" err="1">
                <a:effectLst/>
              </a:rPr>
              <a:t>Luoqi</a:t>
            </a:r>
            <a:r>
              <a:rPr lang="en-US" altLang="zh-CN" dirty="0">
                <a:effectLst/>
              </a:rPr>
              <a:t> Liu</a:t>
            </a:r>
            <a:r>
              <a:rPr lang="en-US" altLang="zh-CN" sz="2700" dirty="0"/>
              <a:t>, Zhebin Zhang, Yizhou </a:t>
            </a:r>
            <a:r>
              <a:rPr lang="en-US" altLang="zh-CN" dirty="0">
                <a:effectLst/>
              </a:rPr>
              <a:t>Wang, Wen </a:t>
            </a:r>
            <a:r>
              <a:rPr lang="en-US" altLang="zh-CN" dirty="0" err="1">
                <a:effectLst/>
              </a:rPr>
              <a:t>Gao</a:t>
            </a:r>
            <a:r>
              <a:rPr lang="en-US" altLang="zh-CN" dirty="0">
                <a:effectLst/>
              </a:rPr>
              <a:t>, </a:t>
            </a:r>
            <a:r>
              <a:rPr lang="en-US" altLang="zh-CN" b="1" dirty="0">
                <a:solidFill>
                  <a:srgbClr val="0070C0"/>
                </a:solidFill>
                <a:effectLst/>
              </a:rPr>
              <a:t>An Interactive Method for Curve Extraction</a:t>
            </a:r>
            <a:r>
              <a:rPr lang="en-US" altLang="zh-CN" dirty="0">
                <a:effectLst/>
              </a:rPr>
              <a:t>, ICIP2010, </a:t>
            </a:r>
            <a:r>
              <a:rPr lang="en-US" altLang="zh-CN" dirty="0" err="1">
                <a:effectLst/>
              </a:rPr>
              <a:t>Hongkong</a:t>
            </a:r>
            <a:r>
              <a:rPr lang="en-US" altLang="zh-CN" dirty="0">
                <a:effectLst/>
              </a:rPr>
              <a:t>.</a:t>
            </a:r>
            <a:endParaRPr lang="zh-CN" altLang="zh-CN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>
                <a:effectLst/>
              </a:rPr>
              <a:t>Chao </a:t>
            </a:r>
            <a:r>
              <a:rPr lang="en-US" altLang="zh-CN" dirty="0">
                <a:effectLst/>
              </a:rPr>
              <a:t>Xia, Longshe </a:t>
            </a:r>
            <a:r>
              <a:rPr lang="en-US" altLang="zh-CN" sz="2700" dirty="0"/>
              <a:t>Huo, Zhebin Zhang, Wei </a:t>
            </a:r>
            <a:r>
              <a:rPr lang="en-US" altLang="zh-CN" dirty="0" err="1">
                <a:effectLst/>
              </a:rPr>
              <a:t>Zeng</a:t>
            </a:r>
            <a:r>
              <a:rPr lang="en-US" altLang="zh-CN" dirty="0">
                <a:effectLst/>
              </a:rPr>
              <a:t>, Wen </a:t>
            </a:r>
            <a:r>
              <a:rPr lang="en-US" altLang="zh-CN" dirty="0" err="1">
                <a:effectLst/>
              </a:rPr>
              <a:t>Gao</a:t>
            </a:r>
            <a:r>
              <a:rPr lang="en-US" altLang="zh-CN" dirty="0">
                <a:effectLst/>
              </a:rPr>
              <a:t>, </a:t>
            </a:r>
            <a:r>
              <a:rPr lang="en-US" altLang="zh-CN" b="1" dirty="0">
                <a:solidFill>
                  <a:srgbClr val="0070C0"/>
                </a:solidFill>
                <a:effectLst/>
              </a:rPr>
              <a:t>Segmentation-Based Dense Stereo Matching Algorithm for Virtual View Synthesis</a:t>
            </a:r>
            <a:r>
              <a:rPr lang="en-US" altLang="zh-CN" dirty="0">
                <a:effectLst/>
              </a:rPr>
              <a:t>, Proc. of 2007 International Symposium on Intelligent Signal Processing and Communication Systems (ISPACS 2007), Xiamen, China, pp. 409-412, Nov.28, 2007</a:t>
            </a:r>
            <a:endParaRPr lang="zh-CN" altLang="zh-CN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err="1" smtClean="0">
                <a:effectLst/>
              </a:rPr>
              <a:t>Dawei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>
                <a:effectLst/>
              </a:rPr>
              <a:t>Liang, Yang Liu, </a:t>
            </a:r>
            <a:r>
              <a:rPr lang="en-US" altLang="zh-CN" dirty="0" err="1">
                <a:effectLst/>
              </a:rPr>
              <a:t>Qingming</a:t>
            </a:r>
            <a:r>
              <a:rPr lang="en-US" altLang="zh-CN" dirty="0">
                <a:effectLst/>
              </a:rPr>
              <a:t> Huang, Guangyu Zhu, Shuqiang </a:t>
            </a:r>
            <a:r>
              <a:rPr lang="en-US" altLang="zh-CN" sz="2700" dirty="0"/>
              <a:t>Jiang, Zhebin Zhang, Wen </a:t>
            </a:r>
            <a:r>
              <a:rPr lang="en-US" altLang="zh-CN" dirty="0" err="1">
                <a:effectLst/>
              </a:rPr>
              <a:t>Gao</a:t>
            </a:r>
            <a:r>
              <a:rPr lang="en-US" altLang="zh-CN" dirty="0">
                <a:effectLst/>
              </a:rPr>
              <a:t>, </a:t>
            </a:r>
            <a:r>
              <a:rPr lang="en-US" altLang="zh-CN" b="1" dirty="0">
                <a:solidFill>
                  <a:srgbClr val="0070C0"/>
                </a:solidFill>
                <a:effectLst/>
              </a:rPr>
              <a:t>Video2Cartoon: Generating 3D Cartoon from Broadcast Soccer Video</a:t>
            </a:r>
            <a:r>
              <a:rPr lang="en-US" altLang="zh-CN" dirty="0">
                <a:effectLst/>
              </a:rPr>
              <a:t>, Proceedings of the 13th ACM International Conference on Multimedia(ACM MM 2005), Singapore, pp217-218, Nov.06-11, 2005</a:t>
            </a:r>
            <a:endParaRPr lang="zh-CN" altLang="zh-CN" dirty="0">
              <a:effectLst/>
            </a:endParaRP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专利</a:t>
            </a:r>
            <a:endParaRPr lang="en-US" altLang="zh-CN" dirty="0" smtClean="0"/>
          </a:p>
          <a:p>
            <a:pPr lvl="1"/>
            <a:r>
              <a:rPr lang="zh-CN" altLang="zh-CN" dirty="0">
                <a:effectLst/>
              </a:rPr>
              <a:t>王亦</a:t>
            </a:r>
            <a:r>
              <a:rPr lang="zh-CN" altLang="zh-CN" sz="2700" dirty="0"/>
              <a:t>洲，张哲斌，</a:t>
            </a:r>
            <a:r>
              <a:rPr lang="zh-CN" altLang="zh-CN" dirty="0">
                <a:effectLst/>
              </a:rPr>
              <a:t>高文，</a:t>
            </a:r>
            <a:r>
              <a:rPr lang="zh-CN" altLang="zh-CN" dirty="0">
                <a:solidFill>
                  <a:srgbClr val="0070C0"/>
                </a:solidFill>
                <a:effectLst/>
              </a:rPr>
              <a:t>《融合单视点场景分析的多视点三维场景重建方法及其系统》</a:t>
            </a:r>
            <a:r>
              <a:rPr lang="zh-CN" altLang="zh-CN" dirty="0">
                <a:effectLst/>
              </a:rPr>
              <a:t>， </a:t>
            </a:r>
            <a:r>
              <a:rPr lang="en-US" altLang="zh-CN" dirty="0" smtClean="0">
                <a:effectLst/>
              </a:rPr>
              <a:t>200910241800.1</a:t>
            </a:r>
            <a:r>
              <a:rPr lang="zh-CN" altLang="zh-CN" dirty="0">
                <a:effectLst/>
              </a:rPr>
              <a:t>。</a:t>
            </a:r>
          </a:p>
          <a:p>
            <a:pPr lvl="1"/>
            <a:r>
              <a:rPr lang="zh-CN" altLang="zh-CN" dirty="0">
                <a:effectLst/>
              </a:rPr>
              <a:t>王亦洲</a:t>
            </a:r>
            <a:r>
              <a:rPr lang="zh-CN" altLang="zh-CN" sz="2700" dirty="0"/>
              <a:t>，张哲斌，</a:t>
            </a:r>
            <a:r>
              <a:rPr lang="zh-CN" altLang="zh-CN" dirty="0">
                <a:effectLst/>
              </a:rPr>
              <a:t>高文，</a:t>
            </a:r>
            <a:r>
              <a:rPr lang="zh-CN" altLang="zh-CN" dirty="0" smtClean="0">
                <a:solidFill>
                  <a:srgbClr val="0070C0"/>
                </a:solidFill>
                <a:effectLst/>
              </a:rPr>
              <a:t>《单幅图像的三维场景重建方法》</a:t>
            </a:r>
            <a:r>
              <a:rPr lang="zh-CN" altLang="zh-CN" dirty="0" smtClean="0">
                <a:effectLst/>
              </a:rPr>
              <a:t>，</a:t>
            </a:r>
            <a:r>
              <a:rPr lang="en-US" altLang="zh-CN" dirty="0" smtClean="0">
                <a:effectLst/>
              </a:rPr>
              <a:t>200910242416.3</a:t>
            </a:r>
            <a:endParaRPr lang="zh-CN" altLang="zh-CN" dirty="0">
              <a:effectLst/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091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84"/>
    </mc:Choice>
    <mc:Fallback xmlns="">
      <p:transition spd="slow" advTm="5558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</a:t>
            </a:r>
            <a:r>
              <a:rPr lang="zh-CN" altLang="en-US" dirty="0" smtClean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参与项目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>
                <a:effectLst/>
              </a:rPr>
              <a:t> </a:t>
            </a:r>
            <a:r>
              <a:rPr lang="zh-CN" altLang="zh-CN" dirty="0" smtClean="0">
                <a:solidFill>
                  <a:srgbClr val="0070C0"/>
                </a:solidFill>
                <a:effectLst/>
              </a:rPr>
              <a:t>《</a:t>
            </a:r>
            <a:r>
              <a:rPr lang="zh-CN" altLang="zh-CN" dirty="0">
                <a:solidFill>
                  <a:srgbClr val="0070C0"/>
                </a:solidFill>
                <a:effectLst/>
              </a:rPr>
              <a:t>面向交互式</a:t>
            </a:r>
            <a:r>
              <a:rPr lang="en-US" altLang="zh-CN" dirty="0">
                <a:solidFill>
                  <a:srgbClr val="0070C0"/>
                </a:solidFill>
                <a:effectLst/>
              </a:rPr>
              <a:t>3DTV </a:t>
            </a:r>
            <a:r>
              <a:rPr lang="zh-CN" altLang="zh-CN" dirty="0">
                <a:solidFill>
                  <a:srgbClr val="0070C0"/>
                </a:solidFill>
                <a:effectLst/>
              </a:rPr>
              <a:t>的三维视频表示与重构技术研究目标》</a:t>
            </a:r>
            <a:r>
              <a:rPr lang="zh-CN" altLang="zh-CN" dirty="0">
                <a:effectLst/>
              </a:rPr>
              <a:t>， 国家</a:t>
            </a:r>
            <a:r>
              <a:rPr lang="en-US" altLang="zh-CN" dirty="0">
                <a:effectLst/>
              </a:rPr>
              <a:t>863</a:t>
            </a:r>
            <a:r>
              <a:rPr lang="zh-CN" altLang="zh-CN" dirty="0">
                <a:effectLst/>
              </a:rPr>
              <a:t>计划项目，</a:t>
            </a:r>
            <a:r>
              <a:rPr lang="en-US" altLang="zh-CN" dirty="0">
                <a:effectLst/>
              </a:rPr>
              <a:t>   2007 </a:t>
            </a:r>
            <a:r>
              <a:rPr lang="zh-CN" altLang="zh-CN" dirty="0">
                <a:effectLst/>
              </a:rPr>
              <a:t>年</a:t>
            </a:r>
            <a:r>
              <a:rPr lang="en-US" altLang="zh-CN" dirty="0">
                <a:effectLst/>
              </a:rPr>
              <a:t>07 </a:t>
            </a:r>
            <a:r>
              <a:rPr lang="zh-CN" altLang="zh-CN" dirty="0">
                <a:effectLst/>
              </a:rPr>
              <a:t>月</a:t>
            </a:r>
            <a:r>
              <a:rPr lang="en-US" altLang="zh-CN" dirty="0">
                <a:effectLst/>
              </a:rPr>
              <a:t>01 </a:t>
            </a:r>
            <a:r>
              <a:rPr lang="zh-CN" altLang="zh-CN" dirty="0">
                <a:effectLst/>
              </a:rPr>
              <a:t>日至</a:t>
            </a:r>
            <a:r>
              <a:rPr lang="en-US" altLang="zh-CN" dirty="0">
                <a:effectLst/>
              </a:rPr>
              <a:t>2009 </a:t>
            </a:r>
            <a:r>
              <a:rPr lang="zh-CN" altLang="zh-CN" dirty="0">
                <a:effectLst/>
              </a:rPr>
              <a:t>年</a:t>
            </a:r>
            <a:r>
              <a:rPr lang="en-US" altLang="zh-CN" dirty="0">
                <a:effectLst/>
              </a:rPr>
              <a:t>12 </a:t>
            </a:r>
            <a:r>
              <a:rPr lang="zh-CN" altLang="zh-CN" dirty="0">
                <a:effectLst/>
              </a:rPr>
              <a:t>月</a:t>
            </a:r>
            <a:r>
              <a:rPr lang="en-US" altLang="zh-CN" dirty="0">
                <a:effectLst/>
              </a:rPr>
              <a:t>31 </a:t>
            </a:r>
            <a:r>
              <a:rPr lang="zh-CN" altLang="zh-CN" dirty="0">
                <a:effectLst/>
              </a:rPr>
              <a:t>日。项目主要参与人、主要完成人之一（从事立体匹配，虚拟视点合成，多线索融合的立体信息推断的研究）</a:t>
            </a:r>
            <a:endParaRPr lang="zh-CN" altLang="zh-CN" sz="2000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>
                <a:effectLst/>
              </a:rPr>
              <a:t> </a:t>
            </a:r>
            <a:r>
              <a:rPr lang="zh-CN" altLang="zh-CN" dirty="0" smtClean="0">
                <a:solidFill>
                  <a:srgbClr val="0070C0"/>
                </a:solidFill>
                <a:effectLst/>
              </a:rPr>
              <a:t>《基于图像语义解析的三维场景重建理论与方法》</a:t>
            </a:r>
            <a:r>
              <a:rPr lang="zh-CN" altLang="zh-CN" dirty="0">
                <a:effectLst/>
              </a:rPr>
              <a:t>，高校博士点专项基金（北大），</a:t>
            </a:r>
            <a:r>
              <a:rPr lang="en-US" altLang="zh-CN" dirty="0">
                <a:effectLst/>
              </a:rPr>
              <a:t>2010 </a:t>
            </a:r>
            <a:r>
              <a:rPr lang="zh-CN" altLang="zh-CN" dirty="0">
                <a:effectLst/>
              </a:rPr>
              <a:t>年</a:t>
            </a:r>
            <a:r>
              <a:rPr lang="en-US" altLang="zh-CN" dirty="0">
                <a:effectLst/>
              </a:rPr>
              <a:t>01 </a:t>
            </a:r>
            <a:r>
              <a:rPr lang="zh-CN" altLang="zh-CN" dirty="0">
                <a:effectLst/>
              </a:rPr>
              <a:t>月</a:t>
            </a:r>
            <a:r>
              <a:rPr lang="en-US" altLang="zh-CN" dirty="0">
                <a:effectLst/>
              </a:rPr>
              <a:t>01 </a:t>
            </a:r>
            <a:r>
              <a:rPr lang="zh-CN" altLang="zh-CN" dirty="0">
                <a:effectLst/>
              </a:rPr>
              <a:t>日至</a:t>
            </a:r>
            <a:r>
              <a:rPr lang="en-US" altLang="zh-CN" dirty="0">
                <a:effectLst/>
              </a:rPr>
              <a:t>2012 </a:t>
            </a:r>
            <a:r>
              <a:rPr lang="zh-CN" altLang="zh-CN" dirty="0">
                <a:effectLst/>
              </a:rPr>
              <a:t>年</a:t>
            </a:r>
            <a:r>
              <a:rPr lang="en-US" altLang="zh-CN" dirty="0">
                <a:effectLst/>
              </a:rPr>
              <a:t>12 </a:t>
            </a:r>
            <a:r>
              <a:rPr lang="zh-CN" altLang="zh-CN" dirty="0">
                <a:effectLst/>
              </a:rPr>
              <a:t>月</a:t>
            </a:r>
            <a:r>
              <a:rPr lang="en-US" altLang="zh-CN" dirty="0">
                <a:effectLst/>
              </a:rPr>
              <a:t>31 </a:t>
            </a:r>
            <a:r>
              <a:rPr lang="zh-CN" altLang="zh-CN" dirty="0">
                <a:effectLst/>
              </a:rPr>
              <a:t>日。项目申请主要撰写人，项目主要参与人（从事单幅图像的三维重建研究）</a:t>
            </a:r>
            <a:endParaRPr lang="zh-CN" altLang="zh-CN" sz="2000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zh-CN" dirty="0">
                <a:effectLst/>
              </a:rPr>
              <a:t>与</a:t>
            </a:r>
            <a:r>
              <a:rPr lang="en-US" altLang="zh-CN" dirty="0">
                <a:effectLst/>
              </a:rPr>
              <a:t>CNTV</a:t>
            </a:r>
            <a:r>
              <a:rPr lang="zh-CN" altLang="zh-CN" dirty="0">
                <a:effectLst/>
              </a:rPr>
              <a:t>、</a:t>
            </a:r>
            <a:r>
              <a:rPr lang="en-US" altLang="zh-CN" dirty="0" err="1">
                <a:effectLst/>
              </a:rPr>
              <a:t>Nvidia</a:t>
            </a:r>
            <a:r>
              <a:rPr lang="zh-CN" altLang="zh-CN" dirty="0">
                <a:effectLst/>
              </a:rPr>
              <a:t>合作开通</a:t>
            </a:r>
            <a:r>
              <a:rPr lang="en-US" altLang="zh-CN" dirty="0">
                <a:solidFill>
                  <a:srgbClr val="0070C0"/>
                </a:solidFill>
                <a:effectLst/>
              </a:rPr>
              <a:t>AVS3D</a:t>
            </a:r>
            <a:r>
              <a:rPr lang="zh-CN" altLang="zh-CN" dirty="0">
                <a:solidFill>
                  <a:srgbClr val="0070C0"/>
                </a:solidFill>
                <a:effectLst/>
              </a:rPr>
              <a:t>亚运节目网络试播</a:t>
            </a:r>
            <a:r>
              <a:rPr lang="zh-CN" altLang="zh-CN" dirty="0">
                <a:effectLst/>
              </a:rPr>
              <a:t>。</a:t>
            </a:r>
            <a:endParaRPr lang="zh-CN" altLang="zh-CN" sz="2000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>
                <a:effectLst/>
              </a:rPr>
              <a:t> </a:t>
            </a:r>
            <a:r>
              <a:rPr lang="zh-CN" altLang="zh-CN" dirty="0" smtClean="0">
                <a:solidFill>
                  <a:srgbClr val="0070C0"/>
                </a:solidFill>
                <a:effectLst/>
              </a:rPr>
              <a:t>《</a:t>
            </a:r>
            <a:r>
              <a:rPr lang="en-US" altLang="zh-CN" dirty="0">
                <a:solidFill>
                  <a:srgbClr val="0070C0"/>
                </a:solidFill>
                <a:effectLst/>
              </a:rPr>
              <a:t>3D</a:t>
            </a:r>
            <a:r>
              <a:rPr lang="zh-CN" altLang="zh-CN" dirty="0">
                <a:solidFill>
                  <a:srgbClr val="0070C0"/>
                </a:solidFill>
                <a:effectLst/>
              </a:rPr>
              <a:t>电视集成播出平台和终端系统研制与产业化》之课题三《基于</a:t>
            </a:r>
            <a:r>
              <a:rPr lang="en-US" altLang="zh-CN" dirty="0">
                <a:solidFill>
                  <a:srgbClr val="0070C0"/>
                </a:solidFill>
                <a:effectLst/>
              </a:rPr>
              <a:t>AVS</a:t>
            </a:r>
            <a:r>
              <a:rPr lang="zh-CN" altLang="zh-CN" dirty="0">
                <a:solidFill>
                  <a:srgbClr val="0070C0"/>
                </a:solidFill>
                <a:effectLst/>
              </a:rPr>
              <a:t>的</a:t>
            </a:r>
            <a:r>
              <a:rPr lang="en-US" altLang="zh-CN" dirty="0">
                <a:solidFill>
                  <a:srgbClr val="0070C0"/>
                </a:solidFill>
                <a:effectLst/>
              </a:rPr>
              <a:t>3D</a:t>
            </a:r>
            <a:r>
              <a:rPr lang="zh-CN" altLang="zh-CN" dirty="0">
                <a:solidFill>
                  <a:srgbClr val="0070C0"/>
                </a:solidFill>
                <a:effectLst/>
              </a:rPr>
              <a:t>电视实时编解码系统研制与应用示范》</a:t>
            </a:r>
            <a:r>
              <a:rPr lang="zh-CN" altLang="zh-CN" dirty="0">
                <a:effectLst/>
              </a:rPr>
              <a:t>，国家科技支撑计划，</a:t>
            </a:r>
            <a:r>
              <a:rPr lang="en-US" altLang="zh-CN" dirty="0">
                <a:effectLst/>
              </a:rPr>
              <a:t>2010</a:t>
            </a:r>
            <a:r>
              <a:rPr lang="zh-CN" altLang="zh-CN" dirty="0">
                <a:effectLst/>
              </a:rPr>
              <a:t>年 </a:t>
            </a:r>
            <a:r>
              <a:rPr lang="en-US" altLang="zh-CN" dirty="0">
                <a:effectLst/>
              </a:rPr>
              <a:t>9 </a:t>
            </a:r>
            <a:r>
              <a:rPr lang="zh-CN" altLang="zh-CN" dirty="0">
                <a:effectLst/>
              </a:rPr>
              <a:t>月至</a:t>
            </a:r>
            <a:r>
              <a:rPr lang="en-US" altLang="zh-CN" dirty="0">
                <a:effectLst/>
              </a:rPr>
              <a:t>2012</a:t>
            </a:r>
            <a:r>
              <a:rPr lang="zh-CN" altLang="zh-CN" dirty="0">
                <a:effectLst/>
              </a:rPr>
              <a:t>年 </a:t>
            </a:r>
            <a:r>
              <a:rPr lang="en-US" altLang="zh-CN" dirty="0">
                <a:effectLst/>
              </a:rPr>
              <a:t>12  </a:t>
            </a:r>
            <a:r>
              <a:rPr lang="zh-CN" altLang="zh-CN" dirty="0">
                <a:effectLst/>
              </a:rPr>
              <a:t>月。课题申请主要编撰者之一。</a:t>
            </a:r>
            <a:endParaRPr lang="zh-CN" altLang="zh-CN" sz="2000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>
                <a:effectLst/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  <a:effectLst/>
              </a:rPr>
              <a:t>Investigation </a:t>
            </a:r>
            <a:r>
              <a:rPr lang="en-US" altLang="zh-CN" dirty="0">
                <a:solidFill>
                  <a:srgbClr val="0070C0"/>
                </a:solidFill>
                <a:effectLst/>
              </a:rPr>
              <a:t>and System Development on Multi-view Reconstruction for Sports Video Enrichment and Deployment</a:t>
            </a:r>
            <a:r>
              <a:rPr lang="zh-CN" altLang="zh-CN" dirty="0">
                <a:effectLst/>
              </a:rPr>
              <a:t>，</a:t>
            </a:r>
            <a:r>
              <a:rPr lang="en-US" altLang="zh-CN" dirty="0">
                <a:effectLst/>
              </a:rPr>
              <a:t>NEC-JDL(PKU) Project, 2006~2007</a:t>
            </a:r>
            <a:r>
              <a:rPr lang="zh-CN" altLang="zh-CN" dirty="0">
                <a:effectLst/>
              </a:rPr>
              <a:t>。子课题主要参与人（主要从事自由视点视频生成的研究）</a:t>
            </a:r>
            <a:endParaRPr lang="zh-CN" altLang="zh-CN" sz="2000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>
                <a:effectLst/>
              </a:rPr>
              <a:t> </a:t>
            </a:r>
            <a:r>
              <a:rPr lang="zh-CN" altLang="zh-CN" dirty="0" smtClean="0">
                <a:solidFill>
                  <a:srgbClr val="0070C0"/>
                </a:solidFill>
                <a:effectLst/>
              </a:rPr>
              <a:t>《基于多视点视频流的自由视点视频重建与互联网应用》</a:t>
            </a:r>
            <a:r>
              <a:rPr lang="zh-CN" altLang="zh-CN" dirty="0">
                <a:effectLst/>
              </a:rPr>
              <a:t>，北京大学</a:t>
            </a:r>
            <a:r>
              <a:rPr lang="en-US" altLang="zh-CN" dirty="0">
                <a:effectLst/>
              </a:rPr>
              <a:t>985</a:t>
            </a:r>
            <a:r>
              <a:rPr lang="zh-CN" altLang="zh-CN" dirty="0">
                <a:effectLst/>
              </a:rPr>
              <a:t>项目，</a:t>
            </a:r>
            <a:r>
              <a:rPr lang="en-US" altLang="zh-CN" dirty="0">
                <a:effectLst/>
              </a:rPr>
              <a:t>2006~2007</a:t>
            </a:r>
            <a:r>
              <a:rPr lang="zh-CN" altLang="zh-CN" dirty="0">
                <a:effectLst/>
              </a:rPr>
              <a:t>。子课题主要参与人（从事图像校正和虚拟视点图像合成</a:t>
            </a:r>
            <a:r>
              <a:rPr lang="zh-CN" altLang="zh-CN" dirty="0" smtClean="0">
                <a:effectLst/>
              </a:rPr>
              <a:t>）</a:t>
            </a:r>
            <a:endParaRPr lang="en-US" altLang="zh-CN" dirty="0" smtClean="0">
              <a:effectLst/>
            </a:endParaRPr>
          </a:p>
          <a:p>
            <a:pPr marL="514350" indent="-457200"/>
            <a:r>
              <a:rPr lang="zh-CN" altLang="en-US" dirty="0" smtClean="0"/>
              <a:t>实验室环境</a:t>
            </a:r>
            <a:endParaRPr lang="zh-CN" altLang="zh-CN" dirty="0"/>
          </a:p>
          <a:p>
            <a:pPr lvl="1"/>
            <a:r>
              <a:rPr lang="en-US" altLang="zh-CN" dirty="0" smtClean="0"/>
              <a:t>NELVT</a:t>
            </a:r>
            <a:r>
              <a:rPr lang="zh-CN" altLang="en-US" dirty="0" smtClean="0"/>
              <a:t>已经形成一套端到端的</a:t>
            </a:r>
            <a:r>
              <a:rPr lang="en-US" altLang="zh-CN" dirty="0" smtClean="0"/>
              <a:t>3DTV</a:t>
            </a:r>
            <a:r>
              <a:rPr lang="zh-CN" altLang="en-US" dirty="0" smtClean="0"/>
              <a:t>验证系统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0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0"/>
    </mc:Choice>
    <mc:Fallback xmlns="">
      <p:transition spd="slow" advTm="145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7" descr="P10304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420962"/>
            <a:ext cx="4789489" cy="35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 txBox="1">
            <a:spLocks noChangeArrowheads="1"/>
          </p:cNvSpPr>
          <p:nvPr/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D233F2C-E896-4CCC-B161-79804D93C26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15" name="Picture 10" descr="P103039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63650"/>
            <a:ext cx="4606926" cy="34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457200" y="152400"/>
            <a:ext cx="82296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all" spc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rgbClr val="0070C0"/>
                </a:solidFill>
              </a:rPr>
              <a:t>端到端的</a:t>
            </a:r>
            <a:r>
              <a:rPr lang="en-US" altLang="zh-CN" sz="3200" dirty="0" smtClean="0">
                <a:solidFill>
                  <a:srgbClr val="0070C0"/>
                </a:solidFill>
              </a:rPr>
              <a:t>AVS 3DTV</a:t>
            </a:r>
            <a:r>
              <a:rPr lang="zh-CN" altLang="en-US" sz="3200" dirty="0" smtClean="0">
                <a:solidFill>
                  <a:srgbClr val="0070C0"/>
                </a:solidFill>
              </a:rPr>
              <a:t>演示系统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rgbClr val="0000CC"/>
              </a:buClr>
              <a:buSzPct val="90000"/>
              <a:buFont typeface="Wingdings" pitchFamily="2" charset="2"/>
              <a:buChar char="n"/>
            </a:pPr>
            <a:endParaRPr lang="zh-CN" altLang="en-US">
              <a:latin typeface="Calibri" pitchFamily="34" charset="0"/>
            </a:endParaRP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180975" y="1700213"/>
            <a:ext cx="719137" cy="1584325"/>
          </a:xfrm>
          <a:prstGeom prst="wedgeEllipseCallout">
            <a:avLst>
              <a:gd name="adj1" fmla="val 176046"/>
              <a:gd name="adj2" fmla="val -4208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400" b="1">
                <a:solidFill>
                  <a:srgbClr val="0000FF"/>
                </a:solidFill>
                <a:latin typeface="黑体" pitchFamily="2" charset="-122"/>
              </a:rPr>
              <a:t>高清时分立体</a:t>
            </a:r>
          </a:p>
          <a:p>
            <a:pPr algn="ctr"/>
            <a:r>
              <a:rPr lang="zh-CN" altLang="en-US" sz="1400" b="1">
                <a:solidFill>
                  <a:srgbClr val="0000FF"/>
                </a:solidFill>
                <a:latin typeface="黑体" pitchFamily="2" charset="-122"/>
              </a:rPr>
              <a:t>电视机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5434014" y="3124200"/>
            <a:ext cx="1187450" cy="504825"/>
          </a:xfrm>
          <a:prstGeom prst="wedgeEllipseCallout">
            <a:avLst>
              <a:gd name="adj1" fmla="val -85162"/>
              <a:gd name="adj2" fmla="val 97801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400" b="1">
                <a:solidFill>
                  <a:srgbClr val="0000FF"/>
                </a:solidFill>
                <a:latin typeface="黑体" pitchFamily="2" charset="-122"/>
              </a:rPr>
              <a:t>调制器</a:t>
            </a: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5524500" y="4149725"/>
            <a:ext cx="1187450" cy="863600"/>
          </a:xfrm>
          <a:prstGeom prst="wedgeEllipseCallout">
            <a:avLst>
              <a:gd name="adj1" fmla="val -85426"/>
              <a:gd name="adj2" fmla="val -49449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400" b="1">
                <a:solidFill>
                  <a:srgbClr val="0000FF"/>
                </a:solidFill>
                <a:latin typeface="黑体" pitchFamily="2" charset="-122"/>
              </a:rPr>
              <a:t>AVS</a:t>
            </a:r>
            <a:r>
              <a:rPr lang="zh-CN" altLang="en-US" sz="1400" b="1">
                <a:solidFill>
                  <a:srgbClr val="0000FF"/>
                </a:solidFill>
                <a:latin typeface="黑体" pitchFamily="2" charset="-122"/>
              </a:rPr>
              <a:t>高清实时编码器</a:t>
            </a:r>
          </a:p>
        </p:txBody>
      </p:sp>
      <p:sp>
        <p:nvSpPr>
          <p:cNvPr id="21" name="AutoShape 9"/>
          <p:cNvSpPr>
            <a:spLocks noChangeArrowheads="1"/>
          </p:cNvSpPr>
          <p:nvPr/>
        </p:nvSpPr>
        <p:spPr bwMode="auto">
          <a:xfrm>
            <a:off x="107950" y="4437063"/>
            <a:ext cx="865188" cy="1008062"/>
          </a:xfrm>
          <a:prstGeom prst="wedgeEllipseCallout">
            <a:avLst>
              <a:gd name="adj1" fmla="val 218258"/>
              <a:gd name="adj2" fmla="val -133780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400" b="1">
                <a:solidFill>
                  <a:srgbClr val="0000FF"/>
                </a:solidFill>
                <a:latin typeface="黑体" pitchFamily="2" charset="-122"/>
              </a:rPr>
              <a:t>AVS</a:t>
            </a:r>
            <a:r>
              <a:rPr lang="zh-CN" altLang="en-US" sz="1400" b="1">
                <a:solidFill>
                  <a:srgbClr val="0000FF"/>
                </a:solidFill>
                <a:latin typeface="黑体" pitchFamily="2" charset="-122"/>
              </a:rPr>
              <a:t>高清机顶盒</a:t>
            </a: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827087" y="5934075"/>
            <a:ext cx="7343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基于该原型的</a:t>
            </a:r>
            <a:r>
              <a:rPr lang="zh-CN" altLang="en-US" sz="2000" dirty="0" smtClean="0">
                <a:solidFill>
                  <a:srgbClr val="FF0000"/>
                </a:solidFill>
              </a:rPr>
              <a:t>系统已于广州</a:t>
            </a:r>
            <a:r>
              <a:rPr lang="zh-CN" altLang="en-US" sz="2000" dirty="0">
                <a:solidFill>
                  <a:srgbClr val="FF0000"/>
                </a:solidFill>
              </a:rPr>
              <a:t>亚运会上实现</a:t>
            </a:r>
            <a:r>
              <a:rPr lang="en-US" altLang="zh-CN" sz="2000" dirty="0">
                <a:solidFill>
                  <a:srgbClr val="FF0000"/>
                </a:solidFill>
              </a:rPr>
              <a:t>AVS</a:t>
            </a:r>
            <a:r>
              <a:rPr lang="zh-CN" altLang="en-US" sz="2000" dirty="0">
                <a:solidFill>
                  <a:srgbClr val="FF0000"/>
                </a:solidFill>
              </a:rPr>
              <a:t>高清</a:t>
            </a:r>
            <a:r>
              <a:rPr lang="zh-CN" altLang="en-US" sz="2000" dirty="0" smtClean="0">
                <a:solidFill>
                  <a:srgbClr val="FF0000"/>
                </a:solidFill>
              </a:rPr>
              <a:t>立体电视试播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AutoShape 12"/>
          <p:cNvSpPr>
            <a:spLocks noChangeArrowheads="1"/>
          </p:cNvSpPr>
          <p:nvPr/>
        </p:nvSpPr>
        <p:spPr bwMode="auto">
          <a:xfrm>
            <a:off x="5562600" y="1263650"/>
            <a:ext cx="790575" cy="1079500"/>
          </a:xfrm>
          <a:prstGeom prst="wedgeEllipseCallout">
            <a:avLst>
              <a:gd name="adj1" fmla="val -224899"/>
              <a:gd name="adj2" fmla="val 892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400" b="1">
                <a:solidFill>
                  <a:srgbClr val="0000FF"/>
                </a:solidFill>
                <a:latin typeface="黑体" pitchFamily="2" charset="-122"/>
              </a:rPr>
              <a:t>2</a:t>
            </a:r>
            <a:r>
              <a:rPr lang="zh-CN" altLang="en-US" sz="1400" b="1">
                <a:solidFill>
                  <a:srgbClr val="0000FF"/>
                </a:solidFill>
                <a:latin typeface="黑体" pitchFamily="2" charset="-122"/>
              </a:rPr>
              <a:t>台高清摄像机</a:t>
            </a:r>
          </a:p>
        </p:txBody>
      </p:sp>
    </p:spTree>
    <p:extLst>
      <p:ext uri="{BB962C8B-B14F-4D97-AF65-F5344CB8AC3E}">
        <p14:creationId xmlns:p14="http://schemas.microsoft.com/office/powerpoint/2010/main" val="393460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152400"/>
            <a:ext cx="82296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all" spc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rgbClr val="0070C0"/>
                </a:solidFill>
              </a:rPr>
              <a:t>AVS 3D </a:t>
            </a:r>
            <a:r>
              <a:rPr lang="zh-CN" altLang="en-US" sz="3200" dirty="0" smtClean="0">
                <a:solidFill>
                  <a:srgbClr val="0070C0"/>
                </a:solidFill>
              </a:rPr>
              <a:t>网络视频演示系统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3" t="6952" r="24286" b="4666"/>
          <a:stretch/>
        </p:blipFill>
        <p:spPr bwMode="auto">
          <a:xfrm>
            <a:off x="4769314" y="1524000"/>
            <a:ext cx="3936536" cy="363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304801" y="1447801"/>
            <a:ext cx="4190090" cy="3810000"/>
            <a:chOff x="304801" y="1447801"/>
            <a:chExt cx="4190090" cy="3810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4" r="22480" b="4858"/>
            <a:stretch/>
          </p:blipFill>
          <p:spPr bwMode="auto">
            <a:xfrm>
              <a:off x="304801" y="1447801"/>
              <a:ext cx="4190090" cy="381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838200" y="1600200"/>
              <a:ext cx="45720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57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00" y="1828800"/>
            <a:ext cx="630000" cy="868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241550"/>
            <a:ext cx="1270000" cy="882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3" y="2238288"/>
            <a:ext cx="654417" cy="885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立体电影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3DTV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92" y="1828800"/>
            <a:ext cx="970117" cy="1290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grpSp>
        <p:nvGrpSpPr>
          <p:cNvPr id="20" name="组合 19"/>
          <p:cNvGrpSpPr/>
          <p:nvPr/>
        </p:nvGrpSpPr>
        <p:grpSpPr>
          <a:xfrm>
            <a:off x="762000" y="3196591"/>
            <a:ext cx="7620000" cy="13630"/>
            <a:chOff x="762000" y="3200400"/>
            <a:chExt cx="7620000" cy="13630"/>
          </a:xfrm>
        </p:grpSpPr>
        <p:grpSp>
          <p:nvGrpSpPr>
            <p:cNvPr id="17" name="组合 16"/>
            <p:cNvGrpSpPr/>
            <p:nvPr/>
          </p:nvGrpSpPr>
          <p:grpSpPr>
            <a:xfrm>
              <a:off x="1981200" y="3200400"/>
              <a:ext cx="6400800" cy="13630"/>
              <a:chOff x="1981200" y="3200400"/>
              <a:chExt cx="6400800" cy="13630"/>
            </a:xfrm>
          </p:grpSpPr>
          <p:cxnSp>
            <p:nvCxnSpPr>
              <p:cNvPr id="7" name="直接箭头连接符 6"/>
              <p:cNvCxnSpPr/>
              <p:nvPr/>
            </p:nvCxnSpPr>
            <p:spPr>
              <a:xfrm flipV="1">
                <a:off x="2743200" y="3200400"/>
                <a:ext cx="5638800" cy="1363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>
                <a:off x="1981200" y="3204209"/>
                <a:ext cx="6096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/>
            <p:cNvCxnSpPr/>
            <p:nvPr/>
          </p:nvCxnSpPr>
          <p:spPr>
            <a:xfrm flipH="1">
              <a:off x="762000" y="3204209"/>
              <a:ext cx="914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6172200" y="3171825"/>
            <a:ext cx="838200" cy="333375"/>
            <a:chOff x="4343400" y="3171825"/>
            <a:chExt cx="838200" cy="333375"/>
          </a:xfrm>
        </p:grpSpPr>
        <p:sp>
          <p:nvSpPr>
            <p:cNvPr id="12" name="TextBox 11"/>
            <p:cNvSpPr txBox="1"/>
            <p:nvPr/>
          </p:nvSpPr>
          <p:spPr>
            <a:xfrm>
              <a:off x="4343400" y="31974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2009.12</a:t>
              </a:r>
              <a:endPara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752975" y="3171825"/>
              <a:ext cx="76200" cy="64769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4800" y="3171062"/>
            <a:ext cx="685800" cy="333375"/>
            <a:chOff x="4305300" y="3171825"/>
            <a:chExt cx="685800" cy="333375"/>
          </a:xfrm>
        </p:grpSpPr>
        <p:sp>
          <p:nvSpPr>
            <p:cNvPr id="23" name="TextBox 22"/>
            <p:cNvSpPr txBox="1"/>
            <p:nvPr/>
          </p:nvSpPr>
          <p:spPr>
            <a:xfrm>
              <a:off x="4305300" y="319742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  1900</a:t>
              </a:r>
              <a:endPara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752975" y="3171825"/>
              <a:ext cx="76200" cy="64769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36183" y="1686580"/>
            <a:ext cx="65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3D</a:t>
            </a:r>
          </a:p>
          <a:p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摄影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295400" y="3184623"/>
            <a:ext cx="685800" cy="333375"/>
            <a:chOff x="4400550" y="3171825"/>
            <a:chExt cx="685800" cy="333375"/>
          </a:xfrm>
        </p:grpSpPr>
        <p:sp>
          <p:nvSpPr>
            <p:cNvPr id="29" name="TextBox 28"/>
            <p:cNvSpPr txBox="1"/>
            <p:nvPr/>
          </p:nvSpPr>
          <p:spPr>
            <a:xfrm>
              <a:off x="4400550" y="319742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  1922</a:t>
              </a:r>
              <a:endPara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752975" y="3171825"/>
              <a:ext cx="76200" cy="64769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38250" y="1686580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第一部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3D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电影</a:t>
            </a:r>
            <a:endParaRPr lang="zh-CN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362200" y="3180587"/>
            <a:ext cx="762000" cy="333375"/>
            <a:chOff x="4400550" y="3171825"/>
            <a:chExt cx="762000" cy="333375"/>
          </a:xfrm>
        </p:grpSpPr>
        <p:sp>
          <p:nvSpPr>
            <p:cNvPr id="36" name="TextBox 35"/>
            <p:cNvSpPr txBox="1"/>
            <p:nvPr/>
          </p:nvSpPr>
          <p:spPr>
            <a:xfrm>
              <a:off x="4400550" y="3197423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  1950s</a:t>
              </a:r>
              <a:endPara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4752974" y="3171825"/>
              <a:ext cx="333375" cy="56007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419350" y="2667000"/>
            <a:ext cx="93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短暂“黄金时期”</a:t>
            </a:r>
            <a:endParaRPr lang="zh-CN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267200" y="2072075"/>
            <a:ext cx="772875" cy="975925"/>
            <a:chOff x="4267200" y="2072075"/>
            <a:chExt cx="772875" cy="975925"/>
          </a:xfrm>
        </p:grpSpPr>
        <p:pic>
          <p:nvPicPr>
            <p:cNvPr id="39" name="图片 38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075" y="2072075"/>
              <a:ext cx="630000" cy="83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0" name="图片 39"/>
            <p:cNvPicPr>
              <a:picLocks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3" r="18279"/>
            <a:stretch/>
          </p:blipFill>
          <p:spPr>
            <a:xfrm>
              <a:off x="4267200" y="2209200"/>
              <a:ext cx="630000" cy="83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42" name="组合 41"/>
          <p:cNvGrpSpPr/>
          <p:nvPr/>
        </p:nvGrpSpPr>
        <p:grpSpPr>
          <a:xfrm>
            <a:off x="3505200" y="3180587"/>
            <a:ext cx="2428874" cy="333375"/>
            <a:chOff x="4509407" y="3171825"/>
            <a:chExt cx="693964" cy="333375"/>
          </a:xfrm>
        </p:grpSpPr>
        <p:sp>
          <p:nvSpPr>
            <p:cNvPr id="43" name="TextBox 42"/>
            <p:cNvSpPr txBox="1"/>
            <p:nvPr/>
          </p:nvSpPr>
          <p:spPr>
            <a:xfrm>
              <a:off x="4659086" y="3197423"/>
              <a:ext cx="372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  2001--2009</a:t>
              </a:r>
              <a:endPara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509407" y="3171825"/>
              <a:ext cx="693964" cy="68805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355978" y="2072075"/>
            <a:ext cx="715959" cy="976525"/>
            <a:chOff x="3355978" y="2072075"/>
            <a:chExt cx="715959" cy="976525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937" y="2072075"/>
              <a:ext cx="630000" cy="84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图片 4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978" y="2209800"/>
              <a:ext cx="630000" cy="83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168224"/>
            <a:ext cx="630000" cy="921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3" name="组合 52"/>
          <p:cNvGrpSpPr/>
          <p:nvPr/>
        </p:nvGrpSpPr>
        <p:grpSpPr>
          <a:xfrm>
            <a:off x="5181600" y="2057400"/>
            <a:ext cx="773550" cy="983050"/>
            <a:chOff x="5247600" y="2057400"/>
            <a:chExt cx="773550" cy="983050"/>
          </a:xfrm>
        </p:grpSpPr>
        <p:pic>
          <p:nvPicPr>
            <p:cNvPr id="41" name="图片 40"/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150" y="2057400"/>
              <a:ext cx="630000" cy="83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5" name="图片 44"/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600" y="2201650"/>
              <a:ext cx="630000" cy="83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46" name="图片 45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00" y="2209200"/>
            <a:ext cx="630000" cy="83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2" name="组合 61"/>
          <p:cNvGrpSpPr/>
          <p:nvPr/>
        </p:nvGrpSpPr>
        <p:grpSpPr>
          <a:xfrm>
            <a:off x="4300537" y="3962400"/>
            <a:ext cx="4614863" cy="2209800"/>
            <a:chOff x="4071936" y="3733800"/>
            <a:chExt cx="4614863" cy="2209800"/>
          </a:xfrm>
        </p:grpSpPr>
        <p:sp>
          <p:nvSpPr>
            <p:cNvPr id="61" name="圆角矩形 60"/>
            <p:cNvSpPr/>
            <p:nvPr/>
          </p:nvSpPr>
          <p:spPr>
            <a:xfrm>
              <a:off x="4071936" y="3733800"/>
              <a:ext cx="4614863" cy="2209800"/>
            </a:xfrm>
            <a:prstGeom prst="roundRect">
              <a:avLst>
                <a:gd name="adj" fmla="val 583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6304008" y="4888487"/>
              <a:ext cx="843637" cy="981165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744" y="4885532"/>
              <a:ext cx="1357264" cy="979010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4897668"/>
              <a:ext cx="2113008" cy="971984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156" y="3810000"/>
              <a:ext cx="1182658" cy="919845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425" y="3810000"/>
              <a:ext cx="1381149" cy="919845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174" y="3810890"/>
              <a:ext cx="1338284" cy="918955"/>
            </a:xfrm>
            <a:prstGeom prst="rect">
              <a:avLst/>
            </a:prstGeom>
          </p:spPr>
        </p:pic>
      </p:grpSp>
      <p:sp>
        <p:nvSpPr>
          <p:cNvPr id="63" name="上箭头 62"/>
          <p:cNvSpPr/>
          <p:nvPr/>
        </p:nvSpPr>
        <p:spPr>
          <a:xfrm>
            <a:off x="6416279" y="3543300"/>
            <a:ext cx="283368" cy="22860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51300"/>
            <a:ext cx="2540000" cy="18796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6" name="左箭头 65"/>
          <p:cNvSpPr/>
          <p:nvPr/>
        </p:nvSpPr>
        <p:spPr>
          <a:xfrm>
            <a:off x="3600450" y="4937577"/>
            <a:ext cx="315000" cy="167823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左箭头 66"/>
          <p:cNvSpPr/>
          <p:nvPr/>
        </p:nvSpPr>
        <p:spPr>
          <a:xfrm rot="19541742">
            <a:off x="3601296" y="3720407"/>
            <a:ext cx="315000" cy="167823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878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86"/>
    </mc:Choice>
    <mc:Fallback xmlns="">
      <p:transition spd="slow" advTm="7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6" grpId="0" animBg="1"/>
      <p:bldP spid="6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下一步研究计划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方法改进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使用更多的深度</a:t>
            </a:r>
            <a:r>
              <a:rPr lang="en-US" altLang="zh-CN" dirty="0" smtClean="0"/>
              <a:t>/</a:t>
            </a:r>
            <a:r>
              <a:rPr lang="zh-CN" altLang="en-US" dirty="0" smtClean="0"/>
              <a:t>视差线索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提升预测精度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提升预测结果的稳定性</a:t>
            </a:r>
            <a:endParaRPr lang="en-US" altLang="zh-CN" dirty="0" smtClean="0"/>
          </a:p>
          <a:p>
            <a:r>
              <a:rPr lang="zh-CN" altLang="en-US" dirty="0" smtClean="0"/>
              <a:t>系统优化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形成有用户界面的原型系统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提供可交互编辑的功能模块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97345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02"/>
    </mc:Choice>
    <mc:Fallback>
      <p:transition spd="slow" advTm="1510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预期成果（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1"/>
            <a:r>
              <a:rPr lang="en-US" altLang="zh-CN" dirty="0"/>
              <a:t>2D</a:t>
            </a:r>
            <a:r>
              <a:rPr lang="zh-CN" altLang="zh-CN" dirty="0"/>
              <a:t>到</a:t>
            </a:r>
            <a:r>
              <a:rPr lang="en-US" altLang="zh-CN" dirty="0"/>
              <a:t>3D</a:t>
            </a:r>
            <a:r>
              <a:rPr lang="zh-CN" altLang="zh-CN" dirty="0"/>
              <a:t>视频转换的原型</a:t>
            </a:r>
            <a:r>
              <a:rPr lang="zh-CN" altLang="zh-CN" dirty="0" smtClean="0"/>
              <a:t>系统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申请</a:t>
            </a:r>
            <a:r>
              <a:rPr lang="zh-CN" altLang="zh-CN" dirty="0"/>
              <a:t>软件</a:t>
            </a:r>
            <a:r>
              <a:rPr lang="zh-CN" altLang="zh-CN" dirty="0" smtClean="0"/>
              <a:t>著作权</a:t>
            </a:r>
            <a:endParaRPr lang="en-US" altLang="zh-CN" dirty="0" smtClean="0"/>
          </a:p>
          <a:p>
            <a:r>
              <a:rPr lang="en-US" altLang="zh-CN" dirty="0" smtClean="0"/>
              <a:t>3D</a:t>
            </a:r>
            <a:r>
              <a:rPr lang="zh-CN" altLang="en-US" dirty="0" smtClean="0"/>
              <a:t>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</a:t>
            </a:r>
            <a:r>
              <a:rPr lang="en-US" altLang="zh-CN" dirty="0" smtClean="0"/>
              <a:t>20~30</a:t>
            </a:r>
            <a:r>
              <a:rPr lang="zh-CN" altLang="en-US" dirty="0" smtClean="0"/>
              <a:t>小时</a:t>
            </a:r>
            <a:r>
              <a:rPr lang="en-US" altLang="zh-CN" dirty="0" smtClean="0"/>
              <a:t>3D</a:t>
            </a:r>
            <a:r>
              <a:rPr lang="zh-CN" altLang="en-US" dirty="0" smtClean="0"/>
              <a:t>视频</a:t>
            </a:r>
            <a:endParaRPr lang="en-US" altLang="zh-CN" dirty="0" smtClean="0"/>
          </a:p>
          <a:p>
            <a:r>
              <a:rPr lang="zh-CN" altLang="en-US" dirty="0" smtClean="0"/>
              <a:t>专利</a:t>
            </a:r>
            <a:endParaRPr lang="en-US" altLang="zh-CN" dirty="0" smtClean="0"/>
          </a:p>
          <a:p>
            <a:pPr lvl="1"/>
            <a:r>
              <a:rPr lang="zh-CN" altLang="zh-CN" dirty="0"/>
              <a:t>申请专利</a:t>
            </a:r>
            <a:r>
              <a:rPr lang="en-US" altLang="zh-CN" dirty="0"/>
              <a:t>1</a:t>
            </a:r>
            <a:r>
              <a:rPr lang="zh-CN" altLang="zh-CN" dirty="0"/>
              <a:t>项</a:t>
            </a:r>
            <a:endParaRPr lang="en-US" altLang="zh-CN" dirty="0" smtClean="0"/>
          </a:p>
          <a:p>
            <a:r>
              <a:rPr lang="zh-CN" altLang="en-US" dirty="0" smtClean="0"/>
              <a:t>论文</a:t>
            </a:r>
            <a:endParaRPr lang="en-US" altLang="zh-CN" dirty="0" smtClean="0"/>
          </a:p>
          <a:p>
            <a:pPr lvl="1"/>
            <a:r>
              <a:rPr lang="zh-CN" altLang="zh-CN" dirty="0"/>
              <a:t>在国际高水平期刊和会议上发表论文</a:t>
            </a:r>
            <a:r>
              <a:rPr lang="en-US" altLang="zh-CN" dirty="0"/>
              <a:t>1~2</a:t>
            </a:r>
            <a:r>
              <a:rPr lang="zh-CN" altLang="zh-CN" dirty="0"/>
              <a:t>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3970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5"/>
    </mc:Choice>
    <mc:Fallback>
      <p:transition spd="slow" advTm="13645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项目前景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应用前景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3D</a:t>
            </a:r>
            <a:r>
              <a:rPr lang="zh-CN" altLang="en-US" dirty="0" smtClean="0"/>
              <a:t>频道：充实</a:t>
            </a:r>
            <a:r>
              <a:rPr lang="en-US" altLang="zh-CN" dirty="0" smtClean="0"/>
              <a:t>3D</a:t>
            </a:r>
            <a:r>
              <a:rPr lang="zh-CN" altLang="en-US" dirty="0" smtClean="0"/>
              <a:t>节目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电信领域：</a:t>
            </a:r>
            <a:r>
              <a:rPr lang="en-US" altLang="zh-CN" dirty="0" smtClean="0"/>
              <a:t>3D</a:t>
            </a:r>
            <a:r>
              <a:rPr lang="zh-CN" altLang="en-US" dirty="0" smtClean="0"/>
              <a:t>视频下载、</a:t>
            </a:r>
            <a:r>
              <a:rPr lang="en-US" altLang="zh-CN" dirty="0" smtClean="0"/>
              <a:t>3D</a:t>
            </a:r>
            <a:r>
              <a:rPr lang="zh-CN" altLang="en-US" dirty="0" smtClean="0"/>
              <a:t>照片生成的</a:t>
            </a:r>
            <a:r>
              <a:rPr lang="en-US" altLang="zh-CN" dirty="0" smtClean="0"/>
              <a:t>SP</a:t>
            </a:r>
          </a:p>
          <a:p>
            <a:r>
              <a:rPr lang="zh-CN" altLang="en-US" dirty="0" smtClean="0"/>
              <a:t>经济前景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当前</a:t>
            </a:r>
            <a:r>
              <a:rPr lang="en-US" altLang="zh-CN" dirty="0" smtClean="0"/>
              <a:t>2D</a:t>
            </a:r>
            <a:r>
              <a:rPr lang="en-US" altLang="zh-CN" dirty="0" smtClean="0">
                <a:sym typeface="Wingdings" pitchFamily="2" charset="2"/>
              </a:rPr>
              <a:t>3D</a:t>
            </a:r>
            <a:r>
              <a:rPr lang="zh-CN" altLang="en-US" dirty="0" smtClean="0">
                <a:sym typeface="Wingdings" pitchFamily="2" charset="2"/>
              </a:rPr>
              <a:t>费用</a:t>
            </a:r>
            <a:endParaRPr lang="en-US" altLang="zh-CN" dirty="0" smtClean="0">
              <a:sym typeface="Wingdings" pitchFamily="2" charset="2"/>
            </a:endParaRPr>
          </a:p>
          <a:p>
            <a:pPr lvl="2"/>
            <a:r>
              <a:rPr lang="zh-CN" altLang="zh-CN" dirty="0" smtClean="0"/>
              <a:t>《吴承恩与西游记》</a:t>
            </a:r>
            <a:r>
              <a:rPr lang="en-US" altLang="zh-CN" dirty="0" smtClean="0"/>
              <a:t>: </a:t>
            </a:r>
            <a:r>
              <a:rPr lang="zh-CN" altLang="zh-CN" dirty="0" smtClean="0"/>
              <a:t>投资</a:t>
            </a:r>
            <a:r>
              <a:rPr lang="en-US" altLang="zh-CN" dirty="0"/>
              <a:t>1</a:t>
            </a:r>
            <a:r>
              <a:rPr lang="zh-CN" altLang="zh-CN" dirty="0"/>
              <a:t>亿元的</a:t>
            </a:r>
            <a:r>
              <a:rPr lang="en-US" altLang="zh-CN" dirty="0"/>
              <a:t>70</a:t>
            </a:r>
            <a:r>
              <a:rPr lang="en-US" altLang="zh-CN" dirty="0" smtClean="0"/>
              <a:t>%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15m/</a:t>
            </a:r>
            <a:r>
              <a:rPr lang="zh-CN" altLang="en-US" dirty="0" smtClean="0"/>
              <a:t>集，</a:t>
            </a:r>
            <a:r>
              <a:rPr lang="en-US" altLang="zh-CN" dirty="0" smtClean="0"/>
              <a:t>45</a:t>
            </a:r>
            <a:r>
              <a:rPr lang="zh-CN" altLang="en-US" dirty="0" smtClean="0"/>
              <a:t>集 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en-US" altLang="zh-CN" dirty="0"/>
              <a:t>10</a:t>
            </a:r>
            <a:r>
              <a:rPr lang="zh-CN" altLang="zh-CN" dirty="0" smtClean="0"/>
              <a:t>万</a:t>
            </a:r>
            <a:r>
              <a:rPr lang="en-US" altLang="zh-CN" dirty="0" smtClean="0"/>
              <a:t>/m</a:t>
            </a:r>
            <a:endParaRPr lang="en-US" altLang="zh-CN" dirty="0" smtClean="0">
              <a:sym typeface="Wingdings" pitchFamily="2" charset="2"/>
            </a:endParaRPr>
          </a:p>
          <a:p>
            <a:pPr lvl="1"/>
            <a:r>
              <a:rPr lang="zh-CN" altLang="en-US" dirty="0" smtClean="0">
                <a:sym typeface="Wingdings" pitchFamily="2" charset="2"/>
              </a:rPr>
              <a:t>推动</a:t>
            </a:r>
            <a:r>
              <a:rPr lang="en-US" altLang="zh-CN" dirty="0" smtClean="0">
                <a:sym typeface="Wingdings" pitchFamily="2" charset="2"/>
              </a:rPr>
              <a:t>3D</a:t>
            </a:r>
            <a:r>
              <a:rPr lang="zh-CN" altLang="en-US" dirty="0" smtClean="0">
                <a:sym typeface="Wingdings" pitchFamily="2" charset="2"/>
              </a:rPr>
              <a:t>产业</a:t>
            </a:r>
            <a:endParaRPr lang="en-US" altLang="zh-CN" dirty="0" smtClean="0">
              <a:sym typeface="Wingdings" pitchFamily="2" charset="2"/>
            </a:endParaRPr>
          </a:p>
          <a:p>
            <a:pPr lvl="1"/>
            <a:r>
              <a:rPr lang="zh-CN" altLang="en-US" dirty="0" smtClean="0">
                <a:sym typeface="Wingdings" pitchFamily="2" charset="2"/>
              </a:rPr>
              <a:t>经济收益</a:t>
            </a:r>
            <a:endParaRPr lang="en-US" altLang="zh-CN" dirty="0" smtClean="0">
              <a:sym typeface="Wingdings" pitchFamily="2" charset="2"/>
            </a:endParaRPr>
          </a:p>
          <a:p>
            <a:r>
              <a:rPr lang="zh-CN" altLang="en-US" dirty="0" smtClean="0">
                <a:sym typeface="Wingdings" pitchFamily="2" charset="2"/>
              </a:rPr>
              <a:t>社会效益</a:t>
            </a:r>
            <a:endParaRPr lang="en-US" altLang="zh-CN" dirty="0" smtClean="0">
              <a:sym typeface="Wingdings" pitchFamily="2" charset="2"/>
            </a:endParaRPr>
          </a:p>
          <a:p>
            <a:pPr lvl="1"/>
            <a:r>
              <a:rPr lang="zh-CN" altLang="zh-CN" dirty="0"/>
              <a:t>新媒体的</a:t>
            </a:r>
            <a:r>
              <a:rPr lang="zh-CN" altLang="zh-CN" dirty="0" smtClean="0"/>
              <a:t>代表</a:t>
            </a:r>
            <a:endParaRPr lang="en-US" altLang="zh-CN" dirty="0" smtClean="0"/>
          </a:p>
          <a:p>
            <a:pPr lvl="1"/>
            <a:r>
              <a:rPr lang="zh-CN" altLang="zh-CN" dirty="0"/>
              <a:t>我国下一代数字电视产业的</a:t>
            </a:r>
            <a:r>
              <a:rPr lang="zh-CN" altLang="zh-CN" dirty="0" smtClean="0"/>
              <a:t>发展</a:t>
            </a:r>
            <a:endParaRPr lang="en-US" altLang="zh-CN" dirty="0" smtClean="0"/>
          </a:p>
          <a:p>
            <a:pPr lvl="1"/>
            <a:r>
              <a:rPr lang="zh-CN" altLang="zh-CN" dirty="0"/>
              <a:t>为三网融合提供丰富的新兴</a:t>
            </a:r>
            <a:r>
              <a:rPr lang="zh-CN" altLang="zh-CN" dirty="0" smtClean="0"/>
              <a:t>节目</a:t>
            </a:r>
            <a:endParaRPr lang="en-US" altLang="zh-CN" dirty="0" smtClean="0"/>
          </a:p>
          <a:p>
            <a:pPr lvl="1"/>
            <a:r>
              <a:rPr lang="zh-CN" altLang="zh-CN" dirty="0"/>
              <a:t>把传统的</a:t>
            </a:r>
            <a:r>
              <a:rPr lang="en-US" altLang="zh-CN" dirty="0"/>
              <a:t>2D</a:t>
            </a:r>
            <a:r>
              <a:rPr lang="zh-CN" altLang="zh-CN" dirty="0"/>
              <a:t>电影、电视节目转为</a:t>
            </a:r>
            <a:r>
              <a:rPr lang="en-US" altLang="zh-CN" dirty="0"/>
              <a:t>3D</a:t>
            </a:r>
            <a:r>
              <a:rPr lang="zh-CN" altLang="zh-CN" dirty="0"/>
              <a:t>视频能为广大用户带来耳目一新的体验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9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99"/>
    </mc:Choice>
    <mc:Fallback xmlns="">
      <p:transition spd="slow" advTm="7099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3DTV</a:t>
            </a:r>
            <a:r>
              <a:rPr lang="zh-CN" altLang="en-US" dirty="0" smtClean="0"/>
              <a:t>产业的发展带动</a:t>
            </a:r>
            <a:r>
              <a:rPr lang="en-US" altLang="zh-CN" dirty="0" smtClean="0"/>
              <a:t>3D</a:t>
            </a:r>
            <a:r>
              <a:rPr lang="zh-CN" altLang="en-US" dirty="0" smtClean="0"/>
              <a:t>视频需求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3D</a:t>
            </a:r>
            <a:r>
              <a:rPr lang="zh-CN" altLang="en-US" dirty="0" smtClean="0"/>
              <a:t>节目短缺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</a:t>
            </a:r>
            <a:r>
              <a:rPr lang="en-US" altLang="zh-CN" dirty="0" smtClean="0"/>
              <a:t>2D</a:t>
            </a:r>
            <a:r>
              <a:rPr lang="zh-CN" altLang="en-US" dirty="0" smtClean="0"/>
              <a:t>节目向</a:t>
            </a:r>
            <a:r>
              <a:rPr lang="en-US" altLang="zh-CN" dirty="0" smtClean="0"/>
              <a:t>3D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r>
              <a:rPr lang="zh-CN" altLang="en-US" dirty="0" smtClean="0"/>
              <a:t>前景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相关技术应用前景广泛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经济效益前景明朗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社会效益符合目前“三网融合”和“十二五规划”的方向，以及大众需求</a:t>
            </a:r>
            <a:endParaRPr lang="en-US" altLang="zh-CN" dirty="0" smtClean="0"/>
          </a:p>
          <a:p>
            <a:r>
              <a:rPr lang="zh-CN" altLang="en-US" dirty="0" smtClean="0"/>
              <a:t>已有研究基础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融合多种线索分析的深度</a:t>
            </a:r>
            <a:r>
              <a:rPr lang="en-US" altLang="zh-CN" dirty="0" smtClean="0"/>
              <a:t>/</a:t>
            </a:r>
            <a:r>
              <a:rPr lang="zh-CN" altLang="en-US" dirty="0" smtClean="0"/>
              <a:t>视差图预测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初步</a:t>
            </a:r>
            <a:r>
              <a:rPr lang="en-US" altLang="zh-CN" dirty="0" smtClean="0"/>
              <a:t>3D</a:t>
            </a:r>
            <a:r>
              <a:rPr lang="zh-CN" altLang="en-US" dirty="0" smtClean="0"/>
              <a:t>视频生成系统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初步的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视频质量评估方法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20"/>
    </mc:Choice>
    <mc:Fallback xmlns="">
      <p:transition spd="slow" advTm="5552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梯形 25"/>
          <p:cNvSpPr/>
          <p:nvPr/>
        </p:nvSpPr>
        <p:spPr>
          <a:xfrm>
            <a:off x="76200" y="990600"/>
            <a:ext cx="8915400" cy="4953001"/>
          </a:xfrm>
          <a:prstGeom prst="trapezoid">
            <a:avLst>
              <a:gd name="adj" fmla="val 49945"/>
            </a:avLst>
          </a:prstGeom>
          <a:gradFill>
            <a:gsLst>
              <a:gs pos="48000">
                <a:srgbClr val="0C2150"/>
              </a:gs>
              <a:gs pos="3000">
                <a:srgbClr val="020A28"/>
              </a:gs>
              <a:gs pos="64000">
                <a:srgbClr val="112A5B"/>
              </a:gs>
              <a:gs pos="84000">
                <a:srgbClr val="143660"/>
              </a:gs>
              <a:gs pos="100000">
                <a:srgbClr val="445478"/>
              </a:gs>
            </a:gsLst>
            <a:lin ang="16200000" scaled="1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469571" y="990600"/>
            <a:ext cx="6204857" cy="4524945"/>
            <a:chOff x="2066578" y="1476598"/>
            <a:chExt cx="5040560" cy="3176538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4572000" y="1484784"/>
              <a:ext cx="0" cy="3168352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60032" y="1484784"/>
              <a:ext cx="531547" cy="3168352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220072" y="1484784"/>
              <a:ext cx="898706" cy="3168352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558275" y="1500039"/>
              <a:ext cx="1318943" cy="3143113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3851922" y="1500039"/>
              <a:ext cx="363527" cy="312472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3096593" y="1476598"/>
              <a:ext cx="755327" cy="3176538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2234598" y="1476598"/>
              <a:ext cx="1299933" cy="3176538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066578" y="3855184"/>
              <a:ext cx="5040560" cy="8186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2389374" y="3212976"/>
              <a:ext cx="4420207" cy="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2570634" y="2700734"/>
              <a:ext cx="3960440" cy="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2786658" y="2268686"/>
              <a:ext cx="3528392" cy="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963413" y="1908646"/>
              <a:ext cx="3155365" cy="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3096593" y="1620614"/>
              <a:ext cx="2905102" cy="0"/>
            </a:xfrm>
            <a:prstGeom prst="line">
              <a:avLst/>
            </a:prstGeom>
            <a:ln w="12700">
              <a:solidFill>
                <a:srgbClr val="4A7EBB">
                  <a:alpha val="2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066800" y="320040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 smtClean="0"/>
              <a:t>谢谢！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0908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2010</a:t>
            </a:r>
            <a:r>
              <a:rPr lang="zh-CN" altLang="en-US" dirty="0" smtClean="0"/>
              <a:t>年：</a:t>
            </a:r>
            <a:r>
              <a:rPr lang="en-US" altLang="zh-CN" dirty="0" smtClean="0"/>
              <a:t> 3DTV</a:t>
            </a:r>
            <a:r>
              <a:rPr lang="zh-CN" altLang="en-US" dirty="0" smtClean="0"/>
              <a:t>元年   </a:t>
            </a:r>
            <a:r>
              <a:rPr lang="en-US" altLang="zh-CN" dirty="0" smtClean="0">
                <a:solidFill>
                  <a:srgbClr val="A6BAF8"/>
                </a:solidFill>
              </a:rPr>
              <a:t>—</a:t>
            </a:r>
            <a:r>
              <a:rPr lang="zh-CN" altLang="en-US" dirty="0" smtClean="0">
                <a:solidFill>
                  <a:srgbClr val="A6BAF8"/>
                </a:solidFill>
              </a:rPr>
              <a:t> </a:t>
            </a:r>
            <a:r>
              <a:rPr lang="en-US" altLang="zh-CN" sz="2800" dirty="0" smtClean="0">
                <a:solidFill>
                  <a:srgbClr val="A6BAF8"/>
                </a:solidFill>
              </a:rPr>
              <a:t>3D</a:t>
            </a:r>
            <a:r>
              <a:rPr lang="zh-CN" altLang="en-US" sz="2800" dirty="0" smtClean="0">
                <a:solidFill>
                  <a:srgbClr val="A6BAF8"/>
                </a:solidFill>
              </a:rPr>
              <a:t>设备</a:t>
            </a:r>
            <a:endParaRPr lang="zh-CN" altLang="en-US" dirty="0">
              <a:solidFill>
                <a:srgbClr val="A6BAF8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57200" y="2054422"/>
            <a:ext cx="8305800" cy="1196725"/>
            <a:chOff x="457200" y="1825822"/>
            <a:chExt cx="8305800" cy="11967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312"/>
            <a:stretch/>
          </p:blipFill>
          <p:spPr>
            <a:xfrm>
              <a:off x="2898249" y="1825823"/>
              <a:ext cx="1047270" cy="91469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343400" y="2673548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A6BAF8"/>
                  </a:solidFill>
                </a:rPr>
                <a:t>长虹</a:t>
              </a:r>
              <a:endParaRPr lang="zh-CN" altLang="en-US" sz="1400" b="1" dirty="0">
                <a:solidFill>
                  <a:srgbClr val="A6BAF8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043" y="1835347"/>
              <a:ext cx="1210471" cy="90785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48000" y="2673548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A6BAF8"/>
                  </a:solidFill>
                </a:rPr>
                <a:t>海尔</a:t>
              </a:r>
              <a:endParaRPr lang="zh-CN" altLang="en-US" sz="1400" b="1" dirty="0">
                <a:solidFill>
                  <a:srgbClr val="A6BAF8"/>
                </a:solidFill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831778"/>
              <a:ext cx="1177323" cy="88299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1927" y="2673548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A6BAF8"/>
                  </a:solidFill>
                </a:rPr>
                <a:t>海信</a:t>
              </a:r>
              <a:endParaRPr lang="zh-CN" altLang="en-US" sz="1400" b="1" dirty="0">
                <a:solidFill>
                  <a:srgbClr val="A6BAF8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047" y="1828800"/>
              <a:ext cx="1102678" cy="87144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05000" y="2673548"/>
              <a:ext cx="529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A6BAF8"/>
                  </a:solidFill>
                </a:rPr>
                <a:t>TCL</a:t>
              </a:r>
              <a:endParaRPr lang="zh-CN" altLang="en-US" sz="1400" b="1" dirty="0">
                <a:solidFill>
                  <a:srgbClr val="A6BAF8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960" y="1825822"/>
              <a:ext cx="1183840" cy="90785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31" y="1830865"/>
              <a:ext cx="1022606" cy="91802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038" y="1835346"/>
              <a:ext cx="1002269" cy="90785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410200" y="2678215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A6BAF8"/>
                  </a:solidFill>
                </a:rPr>
                <a:t>三星</a:t>
              </a:r>
              <a:endParaRPr lang="zh-CN" altLang="en-US" sz="1400" b="1" dirty="0">
                <a:solidFill>
                  <a:srgbClr val="A6BAF8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53200" y="2700242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A6BAF8"/>
                  </a:solidFill>
                </a:rPr>
                <a:t>松下</a:t>
              </a:r>
              <a:endParaRPr lang="zh-CN" altLang="en-US" sz="1400" b="1" dirty="0">
                <a:solidFill>
                  <a:srgbClr val="A6BAF8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4800" y="271477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A6BAF8"/>
                  </a:solidFill>
                </a:rPr>
                <a:t>索尼</a:t>
              </a:r>
              <a:endParaRPr lang="zh-CN" altLang="en-US" sz="1400" b="1" dirty="0">
                <a:solidFill>
                  <a:srgbClr val="A6BAF8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04800" y="3295650"/>
            <a:ext cx="3011928" cy="971550"/>
            <a:chOff x="304800" y="3143250"/>
            <a:chExt cx="3011928" cy="97155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8"/>
            <a:stretch/>
          </p:blipFill>
          <p:spPr>
            <a:xfrm>
              <a:off x="304800" y="3143250"/>
              <a:ext cx="1341408" cy="94194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0" t="21471" r="4400" b="9113"/>
            <a:stretch/>
          </p:blipFill>
          <p:spPr>
            <a:xfrm>
              <a:off x="1747105" y="3286423"/>
              <a:ext cx="1569623" cy="828377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3406168" y="3228975"/>
            <a:ext cx="5509232" cy="1019912"/>
            <a:chOff x="3406168" y="3076575"/>
            <a:chExt cx="5509232" cy="101991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765" y="3124200"/>
              <a:ext cx="1440635" cy="958678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391" y="3076575"/>
              <a:ext cx="1312009" cy="1018737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9865" y="3144637"/>
              <a:ext cx="1029027" cy="95185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68" y="3152517"/>
              <a:ext cx="1435492" cy="931269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1596275" y="4897015"/>
            <a:ext cx="6557125" cy="894185"/>
            <a:chOff x="1596275" y="4897015"/>
            <a:chExt cx="6557125" cy="894185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670" y="4897016"/>
              <a:ext cx="1286286" cy="89418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1351" y="4897016"/>
              <a:ext cx="1187448" cy="8905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6275" y="4897015"/>
              <a:ext cx="1103382" cy="89058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84" y="4897015"/>
              <a:ext cx="1188980" cy="890587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128" y="4910299"/>
              <a:ext cx="1317272" cy="87730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644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55"/>
    </mc:Choice>
    <mc:Fallback xmlns="">
      <p:transition spd="slow" advTm="54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2010</a:t>
            </a:r>
            <a:r>
              <a:rPr lang="zh-CN" altLang="en-US" dirty="0" smtClean="0"/>
              <a:t>年：</a:t>
            </a:r>
            <a:r>
              <a:rPr lang="en-US" altLang="zh-CN" dirty="0" smtClean="0"/>
              <a:t> 3DTV</a:t>
            </a:r>
            <a:r>
              <a:rPr lang="zh-CN" altLang="en-US" dirty="0" smtClean="0"/>
              <a:t>元年   </a:t>
            </a:r>
            <a:r>
              <a:rPr lang="en-US" altLang="zh-CN" dirty="0" smtClean="0">
                <a:solidFill>
                  <a:srgbClr val="A6BAF8"/>
                </a:solidFill>
              </a:rPr>
              <a:t>—</a:t>
            </a:r>
            <a:r>
              <a:rPr lang="zh-CN" altLang="en-US" dirty="0" smtClean="0">
                <a:solidFill>
                  <a:srgbClr val="A6BAF8"/>
                </a:solidFill>
              </a:rPr>
              <a:t> </a:t>
            </a:r>
            <a:r>
              <a:rPr lang="en-US" altLang="zh-CN" sz="2800" dirty="0" smtClean="0">
                <a:solidFill>
                  <a:srgbClr val="A6BAF8"/>
                </a:solidFill>
              </a:rPr>
              <a:t>3D</a:t>
            </a:r>
            <a:r>
              <a:rPr lang="zh-CN" altLang="en-US" sz="2800" dirty="0" smtClean="0">
                <a:solidFill>
                  <a:srgbClr val="A6BAF8"/>
                </a:solidFill>
              </a:rPr>
              <a:t>频道</a:t>
            </a:r>
            <a:endParaRPr lang="zh-CN" altLang="en-US" dirty="0">
              <a:solidFill>
                <a:srgbClr val="A6BAF8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66799" y="3200400"/>
            <a:ext cx="2286001" cy="2320858"/>
            <a:chOff x="1142999" y="3656434"/>
            <a:chExt cx="2286001" cy="2320858"/>
          </a:xfrm>
        </p:grpSpPr>
        <p:pic>
          <p:nvPicPr>
            <p:cNvPr id="38" name="图片 2" descr="yayun3D_AVS3D_logo_室内人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87"/>
            <a:stretch/>
          </p:blipFill>
          <p:spPr bwMode="auto">
            <a:xfrm>
              <a:off x="1143000" y="3656434"/>
              <a:ext cx="2286000" cy="1536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矩形 38"/>
            <p:cNvSpPr/>
            <p:nvPr/>
          </p:nvSpPr>
          <p:spPr>
            <a:xfrm>
              <a:off x="1143000" y="5192462"/>
              <a:ext cx="2286000" cy="26161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1100" dirty="0">
                  <a:hlinkClick r:id="rId5"/>
                </a:rPr>
                <a:t>http://yayun.cntv.cn/3D/index.shtml</a:t>
              </a:r>
              <a:endParaRPr lang="zh-CN" altLang="en-US" sz="11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42999" y="5454072"/>
              <a:ext cx="22860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A6BAF8"/>
                  </a:solidFill>
                </a:rPr>
                <a:t>AVS 3D </a:t>
              </a:r>
              <a:r>
                <a:rPr lang="zh-CN" altLang="en-US" sz="1400" b="1" dirty="0">
                  <a:solidFill>
                    <a:srgbClr val="A6BAF8"/>
                  </a:solidFill>
                </a:rPr>
                <a:t>亚</a:t>
              </a:r>
              <a:r>
                <a:rPr lang="zh-CN" altLang="en-US" sz="1400" b="1" dirty="0" smtClean="0">
                  <a:solidFill>
                    <a:srgbClr val="A6BAF8"/>
                  </a:solidFill>
                </a:rPr>
                <a:t>运节目网络试播</a:t>
              </a:r>
              <a:endParaRPr lang="en-US" altLang="zh-CN" sz="1400" b="1" dirty="0" smtClean="0">
                <a:solidFill>
                  <a:srgbClr val="A6BAF8"/>
                </a:solidFill>
              </a:endParaRPr>
            </a:p>
            <a:p>
              <a:pPr algn="ctr"/>
              <a:r>
                <a:rPr lang="en-US" altLang="zh-CN" sz="1400" b="1" dirty="0" smtClean="0">
                  <a:solidFill>
                    <a:srgbClr val="A6BAF8"/>
                  </a:solidFill>
                </a:rPr>
                <a:t>CNTV</a:t>
              </a:r>
              <a:r>
                <a:rPr lang="zh-CN" altLang="en-US" sz="1400" b="1" dirty="0" smtClean="0">
                  <a:solidFill>
                    <a:srgbClr val="A6BAF8"/>
                  </a:solidFill>
                </a:rPr>
                <a:t>，</a:t>
              </a:r>
              <a:r>
                <a:rPr lang="en-US" altLang="zh-CN" sz="1400" b="1" dirty="0" smtClean="0">
                  <a:solidFill>
                    <a:srgbClr val="A6BAF8"/>
                  </a:solidFill>
                </a:rPr>
                <a:t>NELVT</a:t>
              </a:r>
              <a:r>
                <a:rPr lang="zh-CN" altLang="en-US" sz="1400" b="1" dirty="0" smtClean="0">
                  <a:solidFill>
                    <a:srgbClr val="A6BAF8"/>
                  </a:solidFill>
                </a:rPr>
                <a:t>， </a:t>
              </a:r>
              <a:r>
                <a:rPr lang="en-US" altLang="zh-CN" sz="1400" b="1" dirty="0" err="1" smtClean="0">
                  <a:solidFill>
                    <a:srgbClr val="A6BAF8"/>
                  </a:solidFill>
                </a:rPr>
                <a:t>Nvidia</a:t>
              </a:r>
              <a:endParaRPr lang="zh-CN" altLang="en-US" sz="1400" b="1" dirty="0">
                <a:solidFill>
                  <a:srgbClr val="A6BAF8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14401" y="1752600"/>
            <a:ext cx="2667000" cy="1247685"/>
            <a:chOff x="914400" y="1863066"/>
            <a:chExt cx="3286125" cy="1467842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863066"/>
              <a:ext cx="3286125" cy="1099209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914400" y="2968823"/>
              <a:ext cx="3286125" cy="362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A6BAF8"/>
                  </a:solidFill>
                </a:rPr>
                <a:t>AVS 3D 2010</a:t>
              </a:r>
              <a:r>
                <a:rPr lang="zh-CN" altLang="en-US" sz="1400" b="1" dirty="0" smtClean="0">
                  <a:solidFill>
                    <a:srgbClr val="A6BAF8"/>
                  </a:solidFill>
                </a:rPr>
                <a:t>广州亚运节目试播</a:t>
              </a:r>
              <a:endParaRPr lang="zh-CN" altLang="en-US" sz="1400" b="1" dirty="0">
                <a:solidFill>
                  <a:srgbClr val="A6BAF8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952999" y="1441317"/>
            <a:ext cx="3352801" cy="1906572"/>
            <a:chOff x="4952999" y="1441317"/>
            <a:chExt cx="3352801" cy="1906572"/>
          </a:xfrm>
        </p:grpSpPr>
        <p:sp>
          <p:nvSpPr>
            <p:cNvPr id="37" name="TextBox 36"/>
            <p:cNvSpPr txBox="1"/>
            <p:nvPr/>
          </p:nvSpPr>
          <p:spPr>
            <a:xfrm>
              <a:off x="5410199" y="1767301"/>
              <a:ext cx="639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A6BAF8"/>
                  </a:solidFill>
                </a:rPr>
                <a:t>ESPN</a:t>
              </a:r>
              <a:endParaRPr lang="zh-CN" altLang="en-US" sz="1400" b="1" dirty="0">
                <a:solidFill>
                  <a:srgbClr val="A6BAF8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952999" y="1441317"/>
              <a:ext cx="3352801" cy="1906572"/>
              <a:chOff x="4952999" y="1441317"/>
              <a:chExt cx="3352801" cy="1906572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2999" y="2127031"/>
                <a:ext cx="1404507" cy="1191022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199" y="1441317"/>
                <a:ext cx="1752600" cy="651968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8308" y="2133600"/>
                <a:ext cx="1737491" cy="463174"/>
              </a:xfrm>
              <a:prstGeom prst="rect">
                <a:avLst/>
              </a:prstGeom>
            </p:spPr>
          </p:pic>
          <p:pic>
            <p:nvPicPr>
              <p:cNvPr id="43" name="图片 4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4" t="19227" r="7082" b="35241"/>
              <a:stretch/>
            </p:blipFill>
            <p:spPr>
              <a:xfrm>
                <a:off x="6400799" y="2667000"/>
                <a:ext cx="1905001" cy="680889"/>
              </a:xfrm>
              <a:prstGeom prst="rect">
                <a:avLst/>
              </a:prstGeom>
            </p:spPr>
          </p:pic>
        </p:grpSp>
      </p:grpSp>
      <p:sp>
        <p:nvSpPr>
          <p:cNvPr id="49" name="TextBox 48"/>
          <p:cNvSpPr txBox="1"/>
          <p:nvPr/>
        </p:nvSpPr>
        <p:spPr>
          <a:xfrm>
            <a:off x="457200" y="5648980"/>
            <a:ext cx="3276600" cy="5232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CCFFCC"/>
                </a:solidFill>
              </a:rPr>
              <a:t>国内</a:t>
            </a:r>
            <a:r>
              <a:rPr lang="en-US" altLang="zh-CN" sz="1400" b="1" dirty="0" smtClean="0">
                <a:solidFill>
                  <a:srgbClr val="CCFFCC"/>
                </a:solidFill>
              </a:rPr>
              <a:t>10</a:t>
            </a:r>
            <a:r>
              <a:rPr lang="zh-CN" altLang="en-US" sz="1400" b="1" dirty="0" smtClean="0">
                <a:solidFill>
                  <a:srgbClr val="CCFFCC"/>
                </a:solidFill>
              </a:rPr>
              <a:t>多个</a:t>
            </a:r>
            <a:r>
              <a:rPr lang="en-US" altLang="zh-CN" sz="1400" b="1" dirty="0" smtClean="0">
                <a:solidFill>
                  <a:srgbClr val="CCFFCC"/>
                </a:solidFill>
              </a:rPr>
              <a:t>3D</a:t>
            </a:r>
            <a:r>
              <a:rPr lang="zh-CN" altLang="en-US" sz="1400" b="1" dirty="0" smtClean="0">
                <a:solidFill>
                  <a:srgbClr val="CCFFCC"/>
                </a:solidFill>
              </a:rPr>
              <a:t>频道正在筹备中</a:t>
            </a:r>
            <a:endParaRPr lang="en-US" altLang="zh-CN" sz="1400" b="1" dirty="0" smtClean="0">
              <a:solidFill>
                <a:srgbClr val="CCFFCC"/>
              </a:solidFill>
            </a:endParaRPr>
          </a:p>
          <a:p>
            <a:pPr algn="ctr"/>
            <a:r>
              <a:rPr lang="zh-CN" altLang="en-US" sz="1400" b="1" dirty="0" smtClean="0">
                <a:solidFill>
                  <a:srgbClr val="CCFFCC"/>
                </a:solidFill>
              </a:rPr>
              <a:t>天津、北京、广州、上海、杭州</a:t>
            </a:r>
            <a:r>
              <a:rPr lang="en-US" altLang="zh-CN" sz="1400" b="1" dirty="0" smtClean="0">
                <a:solidFill>
                  <a:srgbClr val="CCFFCC"/>
                </a:solidFill>
              </a:rPr>
              <a:t>……</a:t>
            </a:r>
            <a:endParaRPr lang="zh-CN" altLang="en-US" sz="1400" b="1" dirty="0">
              <a:solidFill>
                <a:srgbClr val="CCFFCC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4084622" y="3454064"/>
            <a:ext cx="4546732" cy="2392596"/>
            <a:chOff x="4084622" y="3454064"/>
            <a:chExt cx="4546732" cy="2392596"/>
          </a:xfrm>
        </p:grpSpPr>
        <p:sp>
          <p:nvSpPr>
            <p:cNvPr id="51" name="矩形 50"/>
            <p:cNvSpPr/>
            <p:nvPr/>
          </p:nvSpPr>
          <p:spPr>
            <a:xfrm>
              <a:off x="4876800" y="4024568"/>
              <a:ext cx="375455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altLang="zh-CN" sz="5400" b="1" cap="all" spc="0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3D</a:t>
              </a:r>
              <a:r>
                <a:rPr lang="zh-CN" altLang="en-US" sz="5400" b="1" cap="all" spc="0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节目源？</a:t>
              </a:r>
              <a:endParaRPr lang="zh-CN" altLang="en-US" sz="5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endParaRPr>
            </a:p>
          </p:txBody>
        </p:sp>
        <p:sp>
          <p:nvSpPr>
            <p:cNvPr id="52" name="上箭头 51"/>
            <p:cNvSpPr/>
            <p:nvPr/>
          </p:nvSpPr>
          <p:spPr>
            <a:xfrm>
              <a:off x="6400799" y="3454064"/>
              <a:ext cx="185769" cy="457200"/>
            </a:xfrm>
            <a:prstGeom prst="up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左箭头 52"/>
            <p:cNvSpPr/>
            <p:nvPr/>
          </p:nvSpPr>
          <p:spPr>
            <a:xfrm>
              <a:off x="4219575" y="4528640"/>
              <a:ext cx="533400" cy="207788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左箭头 53"/>
            <p:cNvSpPr/>
            <p:nvPr/>
          </p:nvSpPr>
          <p:spPr>
            <a:xfrm rot="2698725">
              <a:off x="4084622" y="3669059"/>
              <a:ext cx="930080" cy="233941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左箭头 54"/>
            <p:cNvSpPr/>
            <p:nvPr/>
          </p:nvSpPr>
          <p:spPr>
            <a:xfrm rot="18785988">
              <a:off x="4154737" y="5281261"/>
              <a:ext cx="912552" cy="218246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4778959" y="4267200"/>
            <a:ext cx="298351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66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2D </a:t>
            </a:r>
            <a:r>
              <a:rPr lang="en-US" altLang="zh-CN" sz="4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sym typeface="Wingdings" pitchFamily="2" charset="2"/>
              </a:rPr>
              <a:t> </a:t>
            </a:r>
            <a:r>
              <a:rPr lang="en-US" altLang="zh-CN" sz="66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sym typeface="Wingdings" pitchFamily="2" charset="2"/>
              </a:rPr>
              <a:t>3D</a:t>
            </a:r>
            <a:endParaRPr lang="zh-CN" altLang="en-US" sz="66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962400" y="3549443"/>
            <a:ext cx="4826254" cy="2503715"/>
            <a:chOff x="3962400" y="3549443"/>
            <a:chExt cx="4826254" cy="2503715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3549443"/>
              <a:ext cx="903082" cy="675687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3973002" y="3549443"/>
              <a:ext cx="4815652" cy="2503715"/>
              <a:chOff x="3973002" y="3549443"/>
              <a:chExt cx="4815652" cy="2503715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922" y="3549443"/>
                <a:ext cx="949762" cy="710613"/>
              </a:xfrm>
              <a:prstGeom prst="rect">
                <a:avLst/>
              </a:prstGeom>
            </p:spPr>
          </p:pic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6883" y="3549443"/>
                <a:ext cx="814730" cy="814730"/>
              </a:xfrm>
              <a:prstGeom prst="rect">
                <a:avLst/>
              </a:prstGeom>
            </p:spPr>
          </p:pic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9791" y="3549443"/>
                <a:ext cx="662783" cy="949761"/>
              </a:xfrm>
              <a:prstGeom prst="rect">
                <a:avLst/>
              </a:prstGeom>
            </p:spPr>
          </p:pic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7551" y="3549443"/>
                <a:ext cx="621103" cy="854785"/>
              </a:xfrm>
              <a:prstGeom prst="rect">
                <a:avLst/>
              </a:prstGeom>
            </p:spPr>
          </p:pic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2400" y="4511213"/>
                <a:ext cx="1001977" cy="670387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3002" y="4528639"/>
                <a:ext cx="875223" cy="585581"/>
              </a:xfrm>
              <a:prstGeom prst="rect">
                <a:avLst/>
              </a:prstGeom>
            </p:spPr>
          </p:pic>
          <p:pic>
            <p:nvPicPr>
              <p:cNvPr id="65" name="图片 64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9993" y="3549443"/>
                <a:ext cx="603250" cy="889000"/>
              </a:xfrm>
              <a:prstGeom prst="rect">
                <a:avLst/>
              </a:prstGeom>
            </p:spPr>
          </p:pic>
          <p:pic>
            <p:nvPicPr>
              <p:cNvPr id="66" name="图片 65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9200" y="5350526"/>
                <a:ext cx="1003760" cy="702632"/>
              </a:xfrm>
              <a:prstGeom prst="rect">
                <a:avLst/>
              </a:prstGeom>
            </p:spPr>
          </p:pic>
          <p:pic>
            <p:nvPicPr>
              <p:cNvPr id="67" name="图片 66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9025" y="5216982"/>
                <a:ext cx="573378" cy="836176"/>
              </a:xfrm>
              <a:prstGeom prst="rect">
                <a:avLst/>
              </a:prstGeom>
            </p:spPr>
          </p:pic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4800" y="5235635"/>
                <a:ext cx="847801" cy="817523"/>
              </a:xfrm>
              <a:prstGeom prst="rect">
                <a:avLst/>
              </a:prstGeom>
            </p:spPr>
          </p:pic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3580" y="5338794"/>
                <a:ext cx="954775" cy="714364"/>
              </a:xfrm>
              <a:prstGeom prst="rect">
                <a:avLst/>
              </a:prstGeom>
            </p:spPr>
          </p:pic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7918" y="5390392"/>
                <a:ext cx="906149" cy="662766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4389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800"/>
    </mc:Choice>
    <mc:Fallback xmlns="">
      <p:transition spd="slow" advTm="156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2D</a:t>
            </a:r>
            <a:r>
              <a:rPr lang="zh-CN" altLang="en-US" dirty="0" smtClean="0"/>
              <a:t>到</a:t>
            </a:r>
            <a:r>
              <a:rPr lang="en-US" altLang="zh-CN" dirty="0" smtClean="0"/>
              <a:t>3D</a:t>
            </a:r>
            <a:r>
              <a:rPr lang="zh-CN" altLang="en-US" dirty="0" smtClean="0"/>
              <a:t>视频转换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形成自动转换系统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可手工编辑的交互软件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转换传统</a:t>
            </a:r>
            <a:r>
              <a:rPr lang="en-US" altLang="zh-CN" dirty="0" smtClean="0"/>
              <a:t>2D</a:t>
            </a:r>
            <a:r>
              <a:rPr lang="zh-CN" altLang="en-US" dirty="0" smtClean="0"/>
              <a:t>视频到</a:t>
            </a:r>
            <a:r>
              <a:rPr lang="en-US" altLang="zh-CN" dirty="0" smtClean="0"/>
              <a:t>3D</a:t>
            </a:r>
            <a:r>
              <a:rPr lang="zh-CN" altLang="en-US" dirty="0" smtClean="0"/>
              <a:t>显示设备兼容的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视频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电信领域的应用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移动</a:t>
            </a:r>
            <a:r>
              <a:rPr lang="en-US" altLang="zh-CN" dirty="0" smtClean="0"/>
              <a:t>3DTV</a:t>
            </a:r>
            <a:endParaRPr lang="en-US" altLang="zh-CN" dirty="0"/>
          </a:p>
          <a:p>
            <a:pPr lvl="1"/>
            <a:r>
              <a:rPr lang="en-US" altLang="zh-CN" dirty="0" smtClean="0"/>
              <a:t>3D</a:t>
            </a:r>
            <a:r>
              <a:rPr lang="zh-CN" altLang="en-US" dirty="0" smtClean="0"/>
              <a:t>照片生成服务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3845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57"/>
    </mc:Choice>
    <mc:Fallback xmlns="">
      <p:transition spd="slow" advTm="3385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核心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符合人眼</a:t>
            </a:r>
            <a:r>
              <a:rPr lang="en-US" altLang="zh-CN" dirty="0" smtClean="0"/>
              <a:t>3D</a:t>
            </a:r>
            <a:r>
              <a:rPr lang="zh-CN" altLang="en-US" dirty="0" smtClean="0"/>
              <a:t>感受的视差图的预测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3867150" y="2876749"/>
            <a:ext cx="1041679" cy="780851"/>
          </a:xfrm>
          <a:prstGeom prst="roundRect">
            <a:avLst>
              <a:gd name="adj" fmla="val 704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研究内容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40"/>
          <a:stretch/>
        </p:blipFill>
        <p:spPr>
          <a:xfrm>
            <a:off x="1972282" y="3710498"/>
            <a:ext cx="2891975" cy="9377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0" t="21553" r="17073" b="32946"/>
          <a:stretch/>
        </p:blipFill>
        <p:spPr>
          <a:xfrm>
            <a:off x="5106872" y="2967748"/>
            <a:ext cx="2513128" cy="168045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972284" y="2929647"/>
            <a:ext cx="2882448" cy="676366"/>
            <a:chOff x="1972284" y="2929647"/>
            <a:chExt cx="2882448" cy="67636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6" t="-1" r="3921" b="79134"/>
            <a:stretch/>
          </p:blipFill>
          <p:spPr>
            <a:xfrm>
              <a:off x="3911321" y="2929648"/>
              <a:ext cx="943411" cy="6763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40429" b="79134"/>
            <a:stretch/>
          </p:blipFill>
          <p:spPr>
            <a:xfrm>
              <a:off x="1972284" y="2929647"/>
              <a:ext cx="1849658" cy="67636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2286000" y="1501775"/>
            <a:ext cx="1430338" cy="1317625"/>
            <a:chOff x="2286000" y="1501775"/>
            <a:chExt cx="1430338" cy="1317625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2200275"/>
              <a:ext cx="1417638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700" y="1501775"/>
              <a:ext cx="1417638" cy="620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4729163" y="1501775"/>
            <a:ext cx="2738437" cy="1317625"/>
            <a:chOff x="4729163" y="1501775"/>
            <a:chExt cx="2738437" cy="1317625"/>
          </a:xfrm>
        </p:grpSpPr>
        <p:pic>
          <p:nvPicPr>
            <p:cNvPr id="12" name="图片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9800" y="1501775"/>
              <a:ext cx="271780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163" y="2193925"/>
              <a:ext cx="2738437" cy="625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3973670" y="1733490"/>
            <a:ext cx="522130" cy="552510"/>
            <a:chOff x="3973670" y="1733490"/>
            <a:chExt cx="522130" cy="552510"/>
          </a:xfrm>
        </p:grpSpPr>
        <p:sp>
          <p:nvSpPr>
            <p:cNvPr id="14" name="右箭头 13"/>
            <p:cNvSpPr/>
            <p:nvPr/>
          </p:nvSpPr>
          <p:spPr>
            <a:xfrm>
              <a:off x="3973670" y="2120900"/>
              <a:ext cx="522130" cy="1651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49870" y="1733490"/>
              <a:ext cx="445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A6BAF8"/>
                  </a:solidFill>
                </a:rPr>
                <a:t>？</a:t>
              </a:r>
              <a:endParaRPr lang="zh-CN" altLang="en-US" sz="2000" dirty="0">
                <a:solidFill>
                  <a:srgbClr val="A6BAF8"/>
                </a:solidFill>
              </a:endParaRPr>
            </a:p>
          </p:txBody>
        </p:sp>
      </p:grpSp>
      <p:cxnSp>
        <p:nvCxnSpPr>
          <p:cNvPr id="22" name="直接箭头连接符 21"/>
          <p:cNvCxnSpPr/>
          <p:nvPr/>
        </p:nvCxnSpPr>
        <p:spPr>
          <a:xfrm flipV="1">
            <a:off x="3048000" y="3657600"/>
            <a:ext cx="113044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119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91"/>
    </mc:Choice>
    <mc:Fallback xmlns="">
      <p:transition spd="slow" advTm="57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深度、视差和立体效果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87624" y="1772816"/>
            <a:ext cx="7056784" cy="367240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619672" y="1880763"/>
            <a:ext cx="6048672" cy="2124299"/>
            <a:chOff x="1403399" y="1880763"/>
            <a:chExt cx="6048672" cy="2124299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73004" b="5279"/>
            <a:stretch/>
          </p:blipFill>
          <p:spPr bwMode="auto">
            <a:xfrm>
              <a:off x="1403399" y="1880763"/>
              <a:ext cx="6048672" cy="1571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7"/>
            <p:cNvSpPr/>
            <p:nvPr/>
          </p:nvSpPr>
          <p:spPr>
            <a:xfrm>
              <a:off x="1705714" y="3313360"/>
              <a:ext cx="1400222" cy="4772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out-screen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966683" y="3347698"/>
              <a:ext cx="1229032" cy="4772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in-screen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813219" y="3347698"/>
              <a:ext cx="1309924" cy="4772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on-screen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915568" y="3635730"/>
              <a:ext cx="32124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accent4">
                      <a:lumMod val="75000"/>
                    </a:schemeClr>
                  </a:solidFill>
                </a:rPr>
                <a:t>(a) 3 stereoscopic display effects</a:t>
              </a:r>
              <a:endParaRPr lang="zh-CN" alt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331640" y="5034396"/>
            <a:ext cx="367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75000"/>
                  </a:schemeClr>
                </a:solidFill>
              </a:rPr>
              <a:t>(b) A stereo view pair and depth map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10481" y="5034396"/>
            <a:ext cx="2989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75000"/>
                  </a:schemeClr>
                </a:solidFill>
              </a:rPr>
              <a:t>(c) Regions of different effects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707" y="4077072"/>
            <a:ext cx="1158229" cy="87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流程图: 过程 14"/>
          <p:cNvSpPr/>
          <p:nvPr/>
        </p:nvSpPr>
        <p:spPr>
          <a:xfrm>
            <a:off x="6678935" y="4118955"/>
            <a:ext cx="1133425" cy="174984"/>
          </a:xfrm>
          <a:prstGeom prst="flowChartProcess">
            <a:avLst/>
          </a:prstGeom>
          <a:solidFill>
            <a:srgbClr val="141FF8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In-screen</a:t>
            </a:r>
            <a:endParaRPr lang="zh-CN" altLang="en-US" dirty="0"/>
          </a:p>
        </p:txBody>
      </p:sp>
      <p:sp>
        <p:nvSpPr>
          <p:cNvPr id="16" name="流程图: 过程 15"/>
          <p:cNvSpPr/>
          <p:nvPr/>
        </p:nvSpPr>
        <p:spPr>
          <a:xfrm>
            <a:off x="6678935" y="4436511"/>
            <a:ext cx="1133425" cy="174984"/>
          </a:xfrm>
          <a:prstGeom prst="flowChartProcess">
            <a:avLst/>
          </a:prstGeom>
          <a:solidFill>
            <a:srgbClr val="119F3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On-</a:t>
            </a:r>
            <a:r>
              <a:rPr lang="en-US" altLang="zh-CN" dirty="0" err="1" smtClean="0"/>
              <a:t>sreen</a:t>
            </a:r>
            <a:endParaRPr lang="zh-CN" altLang="en-US" dirty="0"/>
          </a:p>
        </p:txBody>
      </p:sp>
      <p:sp>
        <p:nvSpPr>
          <p:cNvPr id="17" name="流程图: 过程 16"/>
          <p:cNvSpPr/>
          <p:nvPr/>
        </p:nvSpPr>
        <p:spPr>
          <a:xfrm>
            <a:off x="6678935" y="4737761"/>
            <a:ext cx="1133425" cy="174984"/>
          </a:xfrm>
          <a:prstGeom prst="flowChartProcess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Out-</a:t>
            </a:r>
            <a:r>
              <a:rPr lang="en-US" altLang="zh-CN" dirty="0" err="1" smtClean="0"/>
              <a:t>sreen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428765" y="4077072"/>
            <a:ext cx="3431267" cy="866298"/>
            <a:chOff x="891218" y="4341459"/>
            <a:chExt cx="3431267" cy="86629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18" y="4341459"/>
              <a:ext cx="2165745" cy="8662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35" y="4341459"/>
              <a:ext cx="1162050" cy="8662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0638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系统构成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研究内容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34237" y="1844675"/>
            <a:ext cx="1441450" cy="6477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Stereoscopic video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2737" y="1903413"/>
            <a:ext cx="1439863" cy="6477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传统</a:t>
            </a:r>
            <a:r>
              <a:rPr lang="en-US" altLang="zh-CN" dirty="0" smtClean="0"/>
              <a:t>2D</a:t>
            </a:r>
            <a:r>
              <a:rPr lang="zh-CN" altLang="en-US" dirty="0" smtClean="0"/>
              <a:t>视频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84438" y="1920875"/>
            <a:ext cx="1439862" cy="6159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视差图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03800" y="1916113"/>
            <a:ext cx="1439863" cy="615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双目图像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  <a:endCxn id="6" idx="1"/>
          </p:cNvCxnSpPr>
          <p:nvPr/>
        </p:nvCxnSpPr>
        <p:spPr>
          <a:xfrm>
            <a:off x="1752600" y="2227263"/>
            <a:ext cx="731838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>
          <a:xfrm flipV="1">
            <a:off x="3924300" y="2224088"/>
            <a:ext cx="1079500" cy="47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162800" y="1893888"/>
            <a:ext cx="1439862" cy="6492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立体视频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7" idx="3"/>
            <a:endCxn id="10" idx="1"/>
          </p:cNvCxnSpPr>
          <p:nvPr/>
        </p:nvCxnSpPr>
        <p:spPr>
          <a:xfrm flipV="1">
            <a:off x="6443663" y="2218532"/>
            <a:ext cx="719137" cy="55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24075" y="3060700"/>
            <a:ext cx="2070100" cy="2673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493963" y="4125913"/>
            <a:ext cx="1439862" cy="6159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运动线索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474913" y="4943475"/>
            <a:ext cx="1439862" cy="6159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表观线索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484438" y="3302000"/>
            <a:ext cx="1439862" cy="6159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先验知识</a:t>
            </a:r>
            <a:endParaRPr lang="zh-CN" altLang="en-US" dirty="0"/>
          </a:p>
        </p:txBody>
      </p:sp>
      <p:sp>
        <p:nvSpPr>
          <p:cNvPr id="16" name="上箭头 15"/>
          <p:cNvSpPr/>
          <p:nvPr/>
        </p:nvSpPr>
        <p:spPr>
          <a:xfrm>
            <a:off x="2987675" y="2636838"/>
            <a:ext cx="360363" cy="287337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5543550" y="2636838"/>
            <a:ext cx="360363" cy="287337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05025" y="5732463"/>
            <a:ext cx="2179638" cy="6159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A6BAF8"/>
                </a:solidFill>
              </a:rPr>
              <a:t>视差预测</a:t>
            </a:r>
            <a:endParaRPr lang="zh-CN" altLang="en-US" dirty="0">
              <a:solidFill>
                <a:srgbClr val="A6BAF8"/>
              </a:solidFill>
            </a:endParaRPr>
          </a:p>
        </p:txBody>
      </p:sp>
      <p:grpSp>
        <p:nvGrpSpPr>
          <p:cNvPr id="19" name="组合 36"/>
          <p:cNvGrpSpPr>
            <a:grpSpLocks/>
          </p:cNvGrpSpPr>
          <p:nvPr/>
        </p:nvGrpSpPr>
        <p:grpSpPr bwMode="auto">
          <a:xfrm>
            <a:off x="4635500" y="3060700"/>
            <a:ext cx="2178050" cy="3287713"/>
            <a:chOff x="4635007" y="3061345"/>
            <a:chExt cx="2178242" cy="3287614"/>
          </a:xfrm>
        </p:grpSpPr>
        <p:sp>
          <p:nvSpPr>
            <p:cNvPr id="20" name="矩形 19"/>
            <p:cNvSpPr/>
            <p:nvPr/>
          </p:nvSpPr>
          <p:spPr>
            <a:xfrm>
              <a:off x="4688987" y="3061345"/>
              <a:ext cx="2070282" cy="26716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5003339" y="4128113"/>
              <a:ext cx="1441577" cy="6143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视差缩放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5003339" y="4940888"/>
              <a:ext cx="1441577" cy="6159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视差平移</a:t>
              </a:r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003339" y="3299463"/>
              <a:ext cx="1441577" cy="6143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虚视点合成</a:t>
              </a:r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5076371" y="5733028"/>
              <a:ext cx="1439990" cy="6159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4635007" y="5733028"/>
              <a:ext cx="2178242" cy="6159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rgbClr val="A6BAF8"/>
                  </a:solidFill>
                </a:rPr>
                <a:t>双视点图像生成</a:t>
              </a:r>
              <a:endParaRPr lang="zh-CN" altLang="en-US" dirty="0">
                <a:solidFill>
                  <a:srgbClr val="A6BAF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02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49"/>
    </mc:Choice>
    <mc:Fallback xmlns="">
      <p:transition spd="slow" advTm="1574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2981680" y="3508827"/>
            <a:ext cx="4028945" cy="2062012"/>
            <a:chOff x="2981680" y="3508827"/>
            <a:chExt cx="4028945" cy="2062012"/>
          </a:xfrm>
        </p:grpSpPr>
        <p:grpSp>
          <p:nvGrpSpPr>
            <p:cNvPr id="48" name="组合 47"/>
            <p:cNvGrpSpPr/>
            <p:nvPr/>
          </p:nvGrpSpPr>
          <p:grpSpPr>
            <a:xfrm>
              <a:off x="2981680" y="3508827"/>
              <a:ext cx="2189918" cy="2062012"/>
              <a:chOff x="2981680" y="3508827"/>
              <a:chExt cx="2189918" cy="2062012"/>
            </a:xfrm>
          </p:grpSpPr>
          <p:sp>
            <p:nvSpPr>
              <p:cNvPr id="5" name="AutoShape 35"/>
              <p:cNvSpPr>
                <a:spLocks noChangeArrowheads="1"/>
              </p:cNvSpPr>
              <p:nvPr/>
            </p:nvSpPr>
            <p:spPr bwMode="auto">
              <a:xfrm>
                <a:off x="4044740" y="4849617"/>
                <a:ext cx="218843" cy="721222"/>
              </a:xfrm>
              <a:prstGeom prst="upArrow">
                <a:avLst>
                  <a:gd name="adj1" fmla="val 50000"/>
                  <a:gd name="adj2" fmla="val 82373"/>
                </a:avLst>
              </a:prstGeom>
              <a:solidFill>
                <a:srgbClr val="FFFFFF"/>
              </a:solidFill>
              <a:ln w="3175">
                <a:solidFill>
                  <a:srgbClr val="00B050"/>
                </a:solidFill>
                <a:prstDash val="lgDash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AutoShape 34"/>
              <p:cNvSpPr>
                <a:spLocks noChangeArrowheads="1"/>
              </p:cNvSpPr>
              <p:nvPr/>
            </p:nvSpPr>
            <p:spPr bwMode="auto">
              <a:xfrm>
                <a:off x="4952755" y="3508827"/>
                <a:ext cx="218843" cy="1997459"/>
              </a:xfrm>
              <a:prstGeom prst="upArrow">
                <a:avLst>
                  <a:gd name="adj1" fmla="val 50000"/>
                  <a:gd name="adj2" fmla="val 228136"/>
                </a:avLst>
              </a:prstGeom>
              <a:solidFill>
                <a:srgbClr val="FFFFFF"/>
              </a:solidFill>
              <a:ln w="3175">
                <a:solidFill>
                  <a:srgbClr val="31849B"/>
                </a:solidFill>
                <a:prstDash val="lgDash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AutoShape 33"/>
              <p:cNvSpPr>
                <a:spLocks noChangeArrowheads="1"/>
              </p:cNvSpPr>
              <p:nvPr/>
            </p:nvSpPr>
            <p:spPr bwMode="auto">
              <a:xfrm>
                <a:off x="2981680" y="3508827"/>
                <a:ext cx="218843" cy="1997459"/>
              </a:xfrm>
              <a:prstGeom prst="upArrow">
                <a:avLst>
                  <a:gd name="adj1" fmla="val 50000"/>
                  <a:gd name="adj2" fmla="val 228136"/>
                </a:avLst>
              </a:prstGeom>
              <a:solidFill>
                <a:srgbClr val="FFFFFF"/>
              </a:solidFill>
              <a:ln w="3175">
                <a:solidFill>
                  <a:srgbClr val="365F91"/>
                </a:solidFill>
                <a:prstDash val="lgDash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6" name="Text Box 2"/>
            <p:cNvSpPr txBox="1">
              <a:spLocks noChangeArrowheads="1"/>
            </p:cNvSpPr>
            <p:nvPr/>
          </p:nvSpPr>
          <p:spPr bwMode="auto">
            <a:xfrm>
              <a:off x="5380056" y="4609952"/>
              <a:ext cx="1630569" cy="451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依据评估结果有针对的调整各部分的算法</a:t>
              </a:r>
              <a:endPara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研究内容细化及各部分关系</a:t>
            </a:r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949035" y="5486400"/>
            <a:ext cx="4537107" cy="659023"/>
            <a:chOff x="1949035" y="5589377"/>
            <a:chExt cx="4537107" cy="659023"/>
          </a:xfrm>
        </p:grpSpPr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1949035" y="5803201"/>
              <a:ext cx="4537107" cy="445199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B2A1C7"/>
                </a:gs>
                <a:gs pos="50000">
                  <a:srgbClr val="E5DFEC"/>
                </a:gs>
                <a:gs pos="100000">
                  <a:srgbClr val="B2A1C7"/>
                </a:gs>
              </a:gsLst>
              <a:lin ang="18900000" scaled="1"/>
            </a:gradFill>
            <a:ln w="12700">
              <a:solidFill>
                <a:srgbClr val="B2A1C7"/>
              </a:solidFill>
              <a:round/>
              <a:headEnd/>
              <a:tailEnd/>
            </a:ln>
            <a:effectLst>
              <a:outerShdw dist="28398" dir="3806097" algn="ctr" rotWithShape="0">
                <a:srgbClr val="3F3151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3D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视频质量评估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4310319" y="5589377"/>
              <a:ext cx="175075" cy="201823"/>
            </a:xfrm>
            <a:prstGeom prst="upArrow">
              <a:avLst>
                <a:gd name="adj1" fmla="val 50000"/>
                <a:gd name="adj2" fmla="val 28814"/>
              </a:avLst>
            </a:prstGeom>
            <a:solidFill>
              <a:srgbClr val="FFFFFF"/>
            </a:solidFill>
            <a:ln w="31750">
              <a:solidFill>
                <a:srgbClr val="4F81B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 flipV="1">
              <a:off x="3814027" y="5589377"/>
              <a:ext cx="175075" cy="201823"/>
            </a:xfrm>
            <a:prstGeom prst="upArrow">
              <a:avLst>
                <a:gd name="adj1" fmla="val 50000"/>
                <a:gd name="adj2" fmla="val 28814"/>
              </a:avLst>
            </a:prstGeom>
            <a:solidFill>
              <a:srgbClr val="FFFFFF"/>
            </a:solidFill>
            <a:ln w="31750">
              <a:solidFill>
                <a:srgbClr val="4F81B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" name="Rectangle 37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AutoShape 36"/>
          <p:cNvSpPr>
            <a:spLocks noChangeAspect="1" noChangeArrowheads="1" noTextEdit="1"/>
          </p:cNvSpPr>
          <p:nvPr/>
        </p:nvSpPr>
        <p:spPr bwMode="auto">
          <a:xfrm>
            <a:off x="1305858" y="1952115"/>
            <a:ext cx="6161742" cy="416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1477224" y="3573381"/>
            <a:ext cx="1269292" cy="3628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2D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视频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3510613" y="5105400"/>
            <a:ext cx="1269292" cy="3628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glow rad="101600">
              <a:schemeClr val="accent5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3D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视频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244299" y="3387881"/>
            <a:ext cx="1269292" cy="548337"/>
            <a:chOff x="5244299" y="3387881"/>
            <a:chExt cx="1269292" cy="548337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5244299" y="3573381"/>
              <a:ext cx="1269292" cy="3628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6350" stA="50000" endA="300" endPos="3850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视差图</a:t>
              </a:r>
              <a:endParaRPr kumimoji="0" 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" name="AutoShape 12"/>
            <p:cNvSpPr>
              <a:spLocks noChangeArrowheads="1"/>
            </p:cNvSpPr>
            <p:nvPr/>
          </p:nvSpPr>
          <p:spPr bwMode="auto">
            <a:xfrm flipV="1">
              <a:off x="5599641" y="3387881"/>
              <a:ext cx="175075" cy="201823"/>
            </a:xfrm>
            <a:prstGeom prst="upArrow">
              <a:avLst>
                <a:gd name="adj1" fmla="val 50000"/>
                <a:gd name="adj2" fmla="val 28814"/>
              </a:avLst>
            </a:prstGeom>
            <a:solidFill>
              <a:srgbClr val="FFFFFF"/>
            </a:solidFill>
            <a:ln w="31750">
              <a:solidFill>
                <a:srgbClr val="4F81B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450527" y="1952115"/>
            <a:ext cx="2747784" cy="1637589"/>
            <a:chOff x="4450527" y="1952115"/>
            <a:chExt cx="2747784" cy="1637589"/>
          </a:xfrm>
        </p:grpSpPr>
        <p:sp>
          <p:nvSpPr>
            <p:cNvPr id="19" name="AutoShape 25"/>
            <p:cNvSpPr>
              <a:spLocks noChangeArrowheads="1"/>
            </p:cNvSpPr>
            <p:nvPr/>
          </p:nvSpPr>
          <p:spPr bwMode="auto">
            <a:xfrm>
              <a:off x="4450527" y="1952115"/>
              <a:ext cx="2747784" cy="146247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6DDE8"/>
                </a:gs>
              </a:gsLst>
              <a:lin ang="5400000" scaled="1"/>
            </a:gradFill>
            <a:ln w="12700">
              <a:solidFill>
                <a:srgbClr val="92CDDC"/>
              </a:solidFill>
              <a:round/>
              <a:headEnd/>
              <a:tailEnd/>
            </a:ln>
            <a:effectLst>
              <a:outerShdw dist="28398" dir="3806097" algn="ctr" rotWithShape="0">
                <a:srgbClr val="205867">
                  <a:alpha val="50000"/>
                </a:srgbClr>
              </a:outerShdw>
            </a:effectLst>
          </p:spPr>
          <p:txBody>
            <a:bodyPr vert="horz" wrap="square" lIns="36000" tIns="45720" rIns="36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200" b="1" i="0" u="none" strike="noStrike" cap="none" normalizeH="0" baseline="0" smtClean="0">
                  <a:ln>
                    <a:noFill/>
                  </a:ln>
                  <a:solidFill>
                    <a:srgbClr val="31849B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视差图生成</a:t>
              </a:r>
              <a:endParaRPr kumimoji="0" 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Text Box 24"/>
            <p:cNvSpPr txBox="1">
              <a:spLocks noChangeArrowheads="1"/>
            </p:cNvSpPr>
            <p:nvPr/>
          </p:nvSpPr>
          <p:spPr bwMode="auto">
            <a:xfrm>
              <a:off x="6019524" y="2118323"/>
              <a:ext cx="1114247" cy="25005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6DDE8"/>
                </a:gs>
              </a:gsLst>
              <a:lin ang="5400000" scaled="1"/>
            </a:gradFill>
            <a:ln w="12700">
              <a:solidFill>
                <a:srgbClr val="92CDDC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>
                  <a:alpha val="50000"/>
                </a:srgbClr>
              </a:outerShdw>
            </a:effec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6667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215868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视觉生理约束</a:t>
              </a:r>
              <a:endPara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6019524" y="2474482"/>
              <a:ext cx="1114247" cy="25005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6DDE8"/>
                </a:gs>
              </a:gsLst>
              <a:lin ang="5400000" scaled="1"/>
            </a:gradFill>
            <a:ln w="12700">
              <a:solidFill>
                <a:srgbClr val="92CDDC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>
                  <a:alpha val="50000"/>
                </a:srgbClr>
              </a:outerShdw>
            </a:effec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6667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215868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播放设备约束</a:t>
              </a:r>
              <a:endPara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6021008" y="2864031"/>
              <a:ext cx="1114247" cy="296057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6DDE8"/>
                </a:gs>
              </a:gsLst>
              <a:lin ang="5400000" scaled="1"/>
            </a:gradFill>
            <a:ln w="12700">
              <a:solidFill>
                <a:srgbClr val="92CDDC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>
                  <a:alpha val="50000"/>
                </a:srgbClr>
              </a:outerShdw>
            </a:effec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6667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215868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消除视觉疲劳</a:t>
              </a:r>
              <a:endPara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3" name="AutoShape 21"/>
            <p:cNvSpPr>
              <a:spLocks noChangeArrowheads="1"/>
            </p:cNvSpPr>
            <p:nvPr/>
          </p:nvSpPr>
          <p:spPr bwMode="auto">
            <a:xfrm>
              <a:off x="4595187" y="2745311"/>
              <a:ext cx="1179529" cy="56837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92CDDC"/>
                </a:gs>
                <a:gs pos="50000">
                  <a:srgbClr val="DAEEF3"/>
                </a:gs>
                <a:gs pos="100000">
                  <a:srgbClr val="92CDDC"/>
                </a:gs>
              </a:gsLst>
              <a:lin ang="18900000" scaled="1"/>
            </a:gradFill>
            <a:ln w="12700">
              <a:solidFill>
                <a:srgbClr val="92CDDC"/>
              </a:solidFill>
              <a:round/>
              <a:headEnd/>
              <a:tailEnd/>
            </a:ln>
            <a:effectLst>
              <a:outerShdw dist="28398" dir="3806097" algn="ctr" rotWithShape="0">
                <a:srgbClr val="205867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400" b="0" i="0" u="none" strike="noStrike" cap="none" normalizeH="0" baseline="0" dirty="0" smtClean="0">
                  <a:ln>
                    <a:noFill/>
                  </a:ln>
                  <a:solidFill>
                    <a:srgbClr val="215868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深度到视差转换</a:t>
              </a:r>
              <a:endParaRPr kumimoji="0" 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4" name="AutoShape 20"/>
            <p:cNvSpPr>
              <a:spLocks noChangeShapeType="1"/>
            </p:cNvSpPr>
            <p:nvPr/>
          </p:nvSpPr>
          <p:spPr bwMode="auto">
            <a:xfrm flipH="1">
              <a:off x="5774716" y="2243720"/>
              <a:ext cx="244808" cy="78577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AutoShape 19"/>
            <p:cNvSpPr>
              <a:spLocks noChangeShapeType="1"/>
            </p:cNvSpPr>
            <p:nvPr/>
          </p:nvSpPr>
          <p:spPr bwMode="auto">
            <a:xfrm flipH="1">
              <a:off x="5774716" y="2599879"/>
              <a:ext cx="244808" cy="4296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AutoShape 18"/>
            <p:cNvSpPr>
              <a:spLocks noChangeShapeType="1"/>
            </p:cNvSpPr>
            <p:nvPr/>
          </p:nvSpPr>
          <p:spPr bwMode="auto">
            <a:xfrm flipH="1">
              <a:off x="5774716" y="3012430"/>
              <a:ext cx="246292" cy="170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AutoShape 11"/>
            <p:cNvSpPr>
              <a:spLocks noChangeArrowheads="1"/>
            </p:cNvSpPr>
            <p:nvPr/>
          </p:nvSpPr>
          <p:spPr bwMode="auto">
            <a:xfrm>
              <a:off x="4549192" y="3387881"/>
              <a:ext cx="175075" cy="201823"/>
            </a:xfrm>
            <a:prstGeom prst="upArrow">
              <a:avLst>
                <a:gd name="adj1" fmla="val 50000"/>
                <a:gd name="adj2" fmla="val 28814"/>
              </a:avLst>
            </a:prstGeom>
            <a:solidFill>
              <a:srgbClr val="FFFFFF"/>
            </a:solidFill>
            <a:ln w="31750">
              <a:solidFill>
                <a:srgbClr val="4F81B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401556" y="1952115"/>
            <a:ext cx="2747784" cy="1637589"/>
            <a:chOff x="1401556" y="1952115"/>
            <a:chExt cx="2747784" cy="1637589"/>
          </a:xfrm>
        </p:grpSpPr>
        <p:sp>
          <p:nvSpPr>
            <p:cNvPr id="29" name="AutoShape 32"/>
            <p:cNvSpPr>
              <a:spLocks noChangeArrowheads="1"/>
            </p:cNvSpPr>
            <p:nvPr/>
          </p:nvSpPr>
          <p:spPr bwMode="auto">
            <a:xfrm>
              <a:off x="1401556" y="1952115"/>
              <a:ext cx="2747784" cy="146247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8CCE4"/>
                </a:gs>
              </a:gsLst>
              <a:lin ang="5400000" scaled="1"/>
            </a:gradFill>
            <a:ln w="12700">
              <a:solidFill>
                <a:srgbClr val="95B3D7"/>
              </a:solidFill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200" b="1" i="0" u="none" strike="noStrike" cap="none" normalizeH="0" baseline="0" smtClean="0">
                  <a:ln>
                    <a:noFill/>
                  </a:ln>
                  <a:solidFill>
                    <a:srgbClr val="365F9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深度估计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0" name="AutoShape 31"/>
            <p:cNvSpPr>
              <a:spLocks noChangeArrowheads="1"/>
            </p:cNvSpPr>
            <p:nvPr/>
          </p:nvSpPr>
          <p:spPr bwMode="auto">
            <a:xfrm>
              <a:off x="1477224" y="2367634"/>
              <a:ext cx="1179529" cy="330931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8CCE4"/>
                </a:gs>
              </a:gsLst>
              <a:lin ang="5400000" scaled="1"/>
            </a:gradFill>
            <a:ln w="12700">
              <a:solidFill>
                <a:srgbClr val="95B3D7"/>
              </a:solidFill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400" b="0" i="0" u="none" strike="noStrike" cap="none" normalizeH="0" baseline="0" dirty="0" smtClean="0">
                  <a:ln>
                    <a:noFill/>
                  </a:ln>
                  <a:solidFill>
                    <a:srgbClr val="0F243E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深度线索</a:t>
              </a:r>
              <a:endParaRPr kumimoji="0" 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1477224" y="2878871"/>
              <a:ext cx="1179529" cy="44668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8CCE4"/>
                </a:gs>
              </a:gsLst>
              <a:lin ang="5400000" scaled="1"/>
            </a:gradFill>
            <a:ln w="12700">
              <a:solidFill>
                <a:srgbClr val="95B3D7"/>
              </a:solidFill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66675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sz="1400" dirty="0">
                  <a:solidFill>
                    <a:srgbClr val="0F243E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场景</a:t>
              </a:r>
              <a:r>
                <a:rPr lang="zh-CN" sz="1400" dirty="0" smtClean="0">
                  <a:solidFill>
                    <a:srgbClr val="0F243E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上下文</a:t>
              </a:r>
              <a:r>
                <a:rPr lang="zh-CN" altLang="en-US" sz="1400" dirty="0" smtClean="0">
                  <a:solidFill>
                    <a:srgbClr val="0F243E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先验知识</a:t>
              </a:r>
              <a:endParaRPr lang="zh-CN" sz="1400" dirty="0">
                <a:solidFill>
                  <a:srgbClr val="0F243E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2" name="AutoShape 29"/>
            <p:cNvSpPr>
              <a:spLocks noChangeArrowheads="1"/>
            </p:cNvSpPr>
            <p:nvPr/>
          </p:nvSpPr>
          <p:spPr bwMode="auto">
            <a:xfrm>
              <a:off x="2865210" y="2757183"/>
              <a:ext cx="1179529" cy="56837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95B3D7"/>
                </a:gs>
                <a:gs pos="50000">
                  <a:srgbClr val="DBE5F1"/>
                </a:gs>
                <a:gs pos="100000">
                  <a:srgbClr val="95B3D7"/>
                </a:gs>
              </a:gsLst>
              <a:lin ang="18900000" scaled="1"/>
            </a:gradFill>
            <a:ln w="12700">
              <a:solidFill>
                <a:srgbClr val="95B3D7"/>
              </a:solidFill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indent="66675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200" dirty="0" smtClean="0">
                <a:solidFill>
                  <a:srgbClr val="0F243E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indent="666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sz="1200" dirty="0" smtClean="0">
                  <a:solidFill>
                    <a:srgbClr val="0F243E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多</a:t>
              </a:r>
              <a:r>
                <a:rPr lang="zh-CN" sz="1200" dirty="0">
                  <a:solidFill>
                    <a:srgbClr val="0F243E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线索融合</a:t>
              </a:r>
            </a:p>
          </p:txBody>
        </p:sp>
        <p:sp>
          <p:nvSpPr>
            <p:cNvPr id="33" name="AutoShape 28"/>
            <p:cNvSpPr>
              <a:spLocks noChangeShapeType="1"/>
            </p:cNvSpPr>
            <p:nvPr/>
          </p:nvSpPr>
          <p:spPr bwMode="auto">
            <a:xfrm flipV="1">
              <a:off x="2066988" y="2698565"/>
              <a:ext cx="742" cy="18030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AutoShape 27"/>
            <p:cNvSpPr>
              <a:spLocks noChangeShapeType="1"/>
            </p:cNvSpPr>
            <p:nvPr/>
          </p:nvSpPr>
          <p:spPr bwMode="auto">
            <a:xfrm>
              <a:off x="2656753" y="2533099"/>
              <a:ext cx="798222" cy="224083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AutoShape 26"/>
            <p:cNvSpPr>
              <a:spLocks noChangeShapeType="1"/>
            </p:cNvSpPr>
            <p:nvPr/>
          </p:nvSpPr>
          <p:spPr bwMode="auto">
            <a:xfrm flipV="1">
              <a:off x="2656753" y="3041368"/>
              <a:ext cx="208458" cy="37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AutoShape 13"/>
            <p:cNvSpPr>
              <a:spLocks noChangeArrowheads="1"/>
            </p:cNvSpPr>
            <p:nvPr/>
          </p:nvSpPr>
          <p:spPr bwMode="auto">
            <a:xfrm>
              <a:off x="2128561" y="3387881"/>
              <a:ext cx="175075" cy="201823"/>
            </a:xfrm>
            <a:prstGeom prst="upArrow">
              <a:avLst>
                <a:gd name="adj1" fmla="val 50000"/>
                <a:gd name="adj2" fmla="val 28814"/>
              </a:avLst>
            </a:prstGeom>
            <a:solidFill>
              <a:srgbClr val="FFFFFF"/>
            </a:solidFill>
            <a:ln w="31750">
              <a:solidFill>
                <a:srgbClr val="4F81B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54975" y="3387881"/>
            <a:ext cx="1269292" cy="548337"/>
            <a:chOff x="3454975" y="3387881"/>
            <a:chExt cx="1269292" cy="548337"/>
          </a:xfrm>
        </p:grpSpPr>
        <p:sp>
          <p:nvSpPr>
            <p:cNvPr id="38" name="Rectangle 16"/>
            <p:cNvSpPr>
              <a:spLocks noChangeArrowheads="1"/>
            </p:cNvSpPr>
            <p:nvPr/>
          </p:nvSpPr>
          <p:spPr bwMode="auto">
            <a:xfrm>
              <a:off x="3454975" y="3573381"/>
              <a:ext cx="1269292" cy="3628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reflection blurRad="6350" stA="50000" endA="300" endPos="3850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深度图</a:t>
              </a:r>
              <a:endParaRPr kumimoji="0" 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9" name="AutoShape 9"/>
            <p:cNvSpPr>
              <a:spLocks noChangeArrowheads="1"/>
            </p:cNvSpPr>
            <p:nvPr/>
          </p:nvSpPr>
          <p:spPr bwMode="auto">
            <a:xfrm flipV="1">
              <a:off x="3654531" y="3387881"/>
              <a:ext cx="175075" cy="201823"/>
            </a:xfrm>
            <a:prstGeom prst="upArrow">
              <a:avLst>
                <a:gd name="adj1" fmla="val 50000"/>
                <a:gd name="adj2" fmla="val 28814"/>
              </a:avLst>
            </a:prstGeom>
            <a:solidFill>
              <a:srgbClr val="FFFFFF"/>
            </a:solidFill>
            <a:ln w="31750">
              <a:solidFill>
                <a:srgbClr val="4F81B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11870" y="3936588"/>
            <a:ext cx="3767075" cy="345030"/>
            <a:chOff x="2111870" y="3936588"/>
            <a:chExt cx="3767075" cy="345030"/>
          </a:xfrm>
        </p:grpSpPr>
        <p:sp>
          <p:nvSpPr>
            <p:cNvPr id="41" name="AutoShape 10"/>
            <p:cNvSpPr>
              <a:spLocks noChangeShapeType="1"/>
            </p:cNvSpPr>
            <p:nvPr/>
          </p:nvSpPr>
          <p:spPr bwMode="auto">
            <a:xfrm rot="16200000" flipH="1">
              <a:off x="2950486" y="3097972"/>
              <a:ext cx="345029" cy="2022262"/>
            </a:xfrm>
            <a:prstGeom prst="bentConnector3">
              <a:avLst>
                <a:gd name="adj1" fmla="val 49894"/>
              </a:avLst>
            </a:prstGeom>
            <a:ln w="38100">
              <a:headE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AutoShape 8"/>
            <p:cNvSpPr>
              <a:spLocks noChangeShapeType="1"/>
            </p:cNvSpPr>
            <p:nvPr/>
          </p:nvSpPr>
          <p:spPr bwMode="auto">
            <a:xfrm rot="5400000">
              <a:off x="4834024" y="3236697"/>
              <a:ext cx="345029" cy="1744813"/>
            </a:xfrm>
            <a:prstGeom prst="bentConnector3">
              <a:avLst>
                <a:gd name="adj1" fmla="val 49894"/>
              </a:avLst>
            </a:prstGeom>
            <a:ln w="38100">
              <a:headE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544738" y="4281247"/>
            <a:ext cx="1179529" cy="779839"/>
            <a:chOff x="3544738" y="4281247"/>
            <a:chExt cx="1179529" cy="779839"/>
          </a:xfrm>
        </p:grpSpPr>
        <p:sp>
          <p:nvSpPr>
            <p:cNvPr id="44" name="AutoShape 4"/>
            <p:cNvSpPr>
              <a:spLocks noChangeArrowheads="1"/>
            </p:cNvSpPr>
            <p:nvPr/>
          </p:nvSpPr>
          <p:spPr bwMode="auto">
            <a:xfrm>
              <a:off x="3544738" y="4281247"/>
              <a:ext cx="1179529" cy="56837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2D69B"/>
                </a:gs>
                <a:gs pos="50000">
                  <a:srgbClr val="EAF1DD"/>
                </a:gs>
                <a:gs pos="100000">
                  <a:srgbClr val="C2D69B"/>
                </a:gs>
              </a:gsLst>
              <a:lin ang="18900000" scaled="1"/>
            </a:gradFill>
            <a:ln w="12700">
              <a:solidFill>
                <a:srgbClr val="C2D69B"/>
              </a:solidFill>
              <a:round/>
              <a:headEnd/>
              <a:tailEnd/>
            </a:ln>
            <a:effectLst>
              <a:outerShdw dist="28398" dir="3806097" algn="ctr" rotWithShape="0">
                <a:srgbClr val="4E6128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400" b="0" i="0" u="none" strike="noStrike" cap="none" normalizeH="0" baseline="0" dirty="0" smtClean="0">
                  <a:ln>
                    <a:noFill/>
                  </a:ln>
                  <a:solidFill>
                    <a:srgbClr val="0F243E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双目立体</a:t>
              </a:r>
              <a:endParaRPr kumimoji="0" 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400" b="0" i="0" u="none" strike="noStrike" cap="none" normalizeH="0" baseline="0" dirty="0" smtClean="0">
                  <a:ln>
                    <a:noFill/>
                  </a:ln>
                  <a:solidFill>
                    <a:srgbClr val="0F243E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视频生成</a:t>
              </a:r>
              <a:endParaRPr kumimoji="0" 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5" name="AutoShape 3"/>
            <p:cNvSpPr>
              <a:spLocks noChangeShapeType="1"/>
            </p:cNvSpPr>
            <p:nvPr/>
          </p:nvSpPr>
          <p:spPr bwMode="auto">
            <a:xfrm>
              <a:off x="4150823" y="4849617"/>
              <a:ext cx="11128" cy="211469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55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2D到3D视频转换&amp;#x0D;&amp;#x0A;关键技术研究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研究背景&amp;quot;&quot;/&gt;&lt;property id=&quot;20307&quot; value=&quot;257&quot;/&gt;&lt;/object&gt;&lt;object type=&quot;3&quot; unique_id=&quot;10122&quot;&gt;&lt;property id=&quot;20148&quot; value=&quot;5&quot;/&gt;&lt;property id=&quot;20300&quot; value=&quot;Slide 6 - &amp;quot;研究内容&amp;quot;&quot;/&gt;&lt;property id=&quot;20307&quot; value=&quot;258&quot;/&gt;&lt;/object&gt;&lt;object type=&quot;3&quot; unique_id=&quot;10148&quot;&gt;&lt;property id=&quot;20148&quot; value=&quot;5&quot;/&gt;&lt;property id=&quot;20300&quot; value=&quot;Slide 5 - &amp;quot;目标&amp;quot;&quot;/&gt;&lt;property id=&quot;20307&quot; value=&quot;259&quot;/&gt;&lt;/object&gt;&lt;object type=&quot;3&quot; unique_id=&quot;10150&quot;&gt;&lt;property id=&quot;20148&quot; value=&quot;5&quot;/&gt;&lt;property id=&quot;20300&quot; value=&quot;Slide 22 - &amp;quot;项目前景&amp;quot;&quot;/&gt;&lt;property id=&quot;20307&quot; value=&quot;260&quot;/&gt;&lt;/object&gt;&lt;object type=&quot;3&quot; unique_id=&quot;10257&quot;&gt;&lt;property id=&quot;20148&quot; value=&quot;5&quot;/&gt;&lt;property id=&quot;20300&quot; value=&quot;Slide 3 - &amp;quot;研究背景&amp;quot;&quot;/&gt;&lt;property id=&quot;20307&quot; value=&quot;262&quot;/&gt;&lt;/object&gt;&lt;object type=&quot;3&quot; unique_id=&quot;10285&quot;&gt;&lt;property id=&quot;20148&quot; value=&quot;5&quot;/&gt;&lt;property id=&quot;20300&quot; value=&quot;Slide 4 - &amp;quot;研究背景&amp;quot;&quot;/&gt;&lt;property id=&quot;20307&quot; value=&quot;263&quot;/&gt;&lt;/object&gt;&lt;object type=&quot;3&quot; unique_id=&quot;10406&quot;&gt;&lt;property id=&quot;20148&quot; value=&quot;5&quot;/&gt;&lt;property id=&quot;20300&quot; value=&quot;Slide 8 - &amp;quot;研究内容&amp;quot;&quot;/&gt;&lt;property id=&quot;20307&quot; value=&quot;264&quot;/&gt;&lt;/object&gt;&lt;object type=&quot;3&quot; unique_id=&quot;10618&quot;&gt;&lt;property id=&quot;20148&quot; value=&quot;5&quot;/&gt;&lt;property id=&quot;20300&quot; value=&quot;Slide 16 - &amp;quot;研究基础&amp;quot;&quot;/&gt;&lt;property id=&quot;20307&quot; value=&quot;268&quot;/&gt;&lt;/object&gt;&lt;object type=&quot;3&quot; unique_id=&quot;10619&quot;&gt;&lt;property id=&quot;20148&quot; value=&quot;5&quot;/&gt;&lt;property id=&quot;20300&quot; value=&quot;Slide 21 - &amp;quot;预期成果（2011年）&amp;quot;&quot;/&gt;&lt;property id=&quot;20307&quot; value=&quot;269&quot;/&gt;&lt;/object&gt;&lt;object type=&quot;3&quot; unique_id=&quot;10666&quot;&gt;&lt;property id=&quot;20148&quot; value=&quot;5&quot;/&gt;&lt;property id=&quot;20300&quot; value=&quot;Slide 17 - &amp;quot;研究基础&amp;quot;&quot;/&gt;&lt;property id=&quot;20307&quot; value=&quot;270&quot;/&gt;&lt;/object&gt;&lt;object type=&quot;3&quot; unique_id=&quot;10779&quot;&gt;&lt;property id=&quot;20148&quot; value=&quot;5&quot;/&gt;&lt;property id=&quot;20300&quot; value=&quot;Slide 20 - &amp;quot;下一步研究计划&amp;quot;&quot;/&gt;&lt;property id=&quot;20307&quot; value=&quot;273&quot;/&gt;&lt;/object&gt;&lt;object type=&quot;3&quot; unique_id=&quot;10780&quot;&gt;&lt;property id=&quot;20148&quot; value=&quot;5&quot;/&gt;&lt;property id=&quot;20300&quot; value=&quot;Slide 23 - &amp;quot;总结&amp;quot;&quot;/&gt;&lt;property id=&quot;20307&quot; value=&quot;272&quot;/&gt;&lt;/object&gt;&lt;object type=&quot;3&quot; unique_id=&quot;10781&quot;&gt;&lt;property id=&quot;20148&quot; value=&quot;5&quot;/&gt;&lt;property id=&quot;20300&quot; value=&quot;Slide 24 - &amp;quot;谢谢！&amp;quot;&quot;/&gt;&lt;property id=&quot;20307&quot; value=&quot;271&quot;/&gt;&lt;/object&gt;&lt;object type=&quot;3&quot; unique_id=&quot;11861&quot;&gt;&lt;property id=&quot;20148&quot; value=&quot;5&quot;/&gt;&lt;property id=&quot;20300&quot; value=&quot;Slide 9 - &amp;quot;研究内容&amp;quot;&quot;/&gt;&lt;property id=&quot;20307&quot; value=&quot;274&quot;/&gt;&lt;/object&gt;&lt;object type=&quot;3&quot; unique_id=&quot;11862&quot;&gt;&lt;property id=&quot;20148&quot; value=&quot;5&quot;/&gt;&lt;property id=&quot;20300&quot; value=&quot;Slide 10 - &amp;quot;研究基础&amp;quot;&quot;/&gt;&lt;property id=&quot;20307&quot; value=&quot;275&quot;/&gt;&lt;/object&gt;&lt;object type=&quot;3&quot; unique_id=&quot;11863&quot;&gt;&lt;property id=&quot;20148&quot; value=&quot;5&quot;/&gt;&lt;property id=&quot;20300&quot; value=&quot;Slide 11 - &amp;quot;研究基础&amp;quot;&quot;/&gt;&lt;property id=&quot;20307&quot; value=&quot;276&quot;/&gt;&lt;/object&gt;&lt;object type=&quot;3&quot; unique_id=&quot;11864&quot;&gt;&lt;property id=&quot;20148&quot; value=&quot;5&quot;/&gt;&lt;property id=&quot;20300&quot; value=&quot;Slide 18&quot;/&gt;&lt;property id=&quot;20307&quot; value=&quot;277&quot;/&gt;&lt;/object&gt;&lt;object type=&quot;3&quot; unique_id=&quot;11865&quot;&gt;&lt;property id=&quot;20148&quot; value=&quot;5&quot;/&gt;&lt;property id=&quot;20300&quot; value=&quot;Slide 19&quot;/&gt;&lt;property id=&quot;20307&quot; value=&quot;280&quot;/&gt;&lt;/object&gt;&lt;object type=&quot;3&quot; unique_id=&quot;12097&quot;&gt;&lt;property id=&quot;20148&quot; value=&quot;5&quot;/&gt;&lt;property id=&quot;20300&quot; value=&quot;Slide 7 - &amp;quot;深度、视差和立体效果&amp;quot;&quot;/&gt;&lt;property id=&quot;20307&quot; value=&quot;281&quot;/&gt;&lt;/object&gt;&lt;object type=&quot;3&quot; unique_id=&quot;12098&quot;&gt;&lt;property id=&quot;20148&quot; value=&quot;5&quot;/&gt;&lt;property id=&quot;20300&quot; value=&quot;Slide 13 - &amp;quot;研究基础&amp;quot;&quot;/&gt;&lt;property id=&quot;20307&quot; value=&quot;282&quot;/&gt;&lt;/object&gt;&lt;object type=&quot;3&quot; unique_id=&quot;12168&quot;&gt;&lt;property id=&quot;20148&quot; value=&quot;5&quot;/&gt;&lt;property id=&quot;20300&quot; value=&quot;Slide 12 - &amp;quot;研究基础&amp;quot;&quot;/&gt;&lt;property id=&quot;20307&quot; value=&quot;283&quot;/&gt;&lt;/object&gt;&lt;object type=&quot;3&quot; unique_id=&quot;12361&quot;&gt;&lt;property id=&quot;20148&quot; value=&quot;5&quot;/&gt;&lt;property id=&quot;20300&quot; value=&quot;Slide 14 - &amp;quot;系统构架和流程&amp;quot;&quot;/&gt;&lt;property id=&quot;20307&quot; value=&quot;285&quot;/&gt;&lt;/object&gt;&lt;object type=&quot;3&quot; unique_id=&quot;12362&quot;&gt;&lt;property id=&quot;20148&quot; value=&quot;5&quot;/&gt;&lt;property id=&quot;20300&quot; value=&quot;Slide 15 - &amp;quot;系统模块（粗）划分&amp;quot;&quot;/&gt;&lt;property id=&quot;20307&quot; value=&quot;286&quot;/&gt;&lt;/object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10.4|2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7.1|7.5|1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23.9|9.6|11.9|20.6|30.4|37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4|7.1|6.6|12.1|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3282</TotalTime>
  <Words>1173</Words>
  <Application>Microsoft Office PowerPoint</Application>
  <PresentationFormat>全屏显示(4:3)</PresentationFormat>
  <Paragraphs>293</Paragraphs>
  <Slides>24</Slides>
  <Notes>24</Notes>
  <HiddenSlides>2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主题​​</vt:lpstr>
      <vt:lpstr>2D到3D视频转换 关键技术研究</vt:lpstr>
      <vt:lpstr>研究背景</vt:lpstr>
      <vt:lpstr>研究背景</vt:lpstr>
      <vt:lpstr>研究背景</vt:lpstr>
      <vt:lpstr>目标</vt:lpstr>
      <vt:lpstr>研究内容</vt:lpstr>
      <vt:lpstr>深度、视差和立体效果</vt:lpstr>
      <vt:lpstr>研究内容</vt:lpstr>
      <vt:lpstr>研究内容</vt:lpstr>
      <vt:lpstr>研究基础</vt:lpstr>
      <vt:lpstr>研究基础</vt:lpstr>
      <vt:lpstr>研究基础</vt:lpstr>
      <vt:lpstr>研究基础</vt:lpstr>
      <vt:lpstr>系统构架和流程</vt:lpstr>
      <vt:lpstr>系统模块（粗）划分</vt:lpstr>
      <vt:lpstr>研究基础</vt:lpstr>
      <vt:lpstr>研究基础</vt:lpstr>
      <vt:lpstr>PowerPoint 演示文稿</vt:lpstr>
      <vt:lpstr>PowerPoint 演示文稿</vt:lpstr>
      <vt:lpstr>下一步研究计划</vt:lpstr>
      <vt:lpstr>预期成果（2011年）</vt:lpstr>
      <vt:lpstr>项目前景</vt:lpstr>
      <vt:lpstr>总结</vt:lpstr>
      <vt:lpstr>谢谢！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张哲斌</cp:lastModifiedBy>
  <cp:revision>88</cp:revision>
  <dcterms:created xsi:type="dcterms:W3CDTF">2006-08-16T00:00:00Z</dcterms:created>
  <dcterms:modified xsi:type="dcterms:W3CDTF">2011-03-23T19:00:52Z</dcterms:modified>
</cp:coreProperties>
</file>